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nva Sans Bold" panose="020B0604020202020204" charset="0"/>
      <p:regular r:id="rId25"/>
    </p:embeddedFont>
    <p:embeddedFont>
      <p:font typeface="Open Sauce" panose="020B0604020202020204" charset="0"/>
      <p:regular r:id="rId26"/>
    </p:embeddedFont>
    <p:embeddedFont>
      <p:font typeface="Open Sauce Bold" panose="020B0604020202020204" charset="0"/>
      <p:regular r:id="rId27"/>
    </p:embeddedFont>
    <p:embeddedFont>
      <p:font typeface="Roboto" panose="02000000000000000000" pitchFamily="2" charset="0"/>
      <p:regular r:id="rId28"/>
    </p:embeddedFont>
    <p:embeddedFont>
      <p:font typeface="Roboto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5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svg"/><Relationship Id="rId7" Type="http://schemas.openxmlformats.org/officeDocument/2006/relationships/image" Target="../media/image4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jpe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8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svg"/><Relationship Id="rId7" Type="http://schemas.openxmlformats.org/officeDocument/2006/relationships/image" Target="../media/image6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34.svg"/><Relationship Id="rId9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2.svg"/><Relationship Id="rId7" Type="http://schemas.openxmlformats.org/officeDocument/2006/relationships/image" Target="../media/image3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2422" y="0"/>
            <a:ext cx="17865578" cy="10287000"/>
          </a:xfrm>
          <a:custGeom>
            <a:avLst/>
            <a:gdLst/>
            <a:ahLst/>
            <a:cxnLst/>
            <a:rect l="l" t="t" r="r" b="b"/>
            <a:pathLst>
              <a:path w="17865578" h="10287000">
                <a:moveTo>
                  <a:pt x="0" y="0"/>
                </a:moveTo>
                <a:lnTo>
                  <a:pt x="17865578" y="0"/>
                </a:lnTo>
                <a:lnTo>
                  <a:pt x="17865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26" b="-1512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03372" y="0"/>
            <a:ext cx="17884628" cy="10287000"/>
            <a:chOff x="0" y="0"/>
            <a:chExt cx="471035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29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4728" y="2969536"/>
            <a:ext cx="7831665" cy="2133876"/>
            <a:chOff x="0" y="0"/>
            <a:chExt cx="10442220" cy="2845168"/>
          </a:xfrm>
        </p:grpSpPr>
        <p:sp>
          <p:nvSpPr>
            <p:cNvPr id="7" name="Freeform 7" descr="About - Chain Reaction Innovations"/>
            <p:cNvSpPr/>
            <p:nvPr/>
          </p:nvSpPr>
          <p:spPr>
            <a:xfrm>
              <a:off x="0" y="0"/>
              <a:ext cx="10442194" cy="2845181"/>
            </a:xfrm>
            <a:custGeom>
              <a:avLst/>
              <a:gdLst/>
              <a:ahLst/>
              <a:cxnLst/>
              <a:rect l="l" t="t" r="r" b="b"/>
              <a:pathLst>
                <a:path w="10442194" h="2845181">
                  <a:moveTo>
                    <a:pt x="0" y="0"/>
                  </a:moveTo>
                  <a:lnTo>
                    <a:pt x="10442194" y="0"/>
                  </a:lnTo>
                  <a:lnTo>
                    <a:pt x="10442194" y="2845181"/>
                  </a:lnTo>
                  <a:lnTo>
                    <a:pt x="0" y="2845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0" r="-1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22422" y="0"/>
            <a:ext cx="5709381" cy="1989362"/>
            <a:chOff x="0" y="0"/>
            <a:chExt cx="7612508" cy="2652482"/>
          </a:xfrm>
        </p:grpSpPr>
        <p:sp>
          <p:nvSpPr>
            <p:cNvPr id="9" name="Freeform 9" descr="Logos and Identity Elements | UChicago Creative"/>
            <p:cNvSpPr/>
            <p:nvPr/>
          </p:nvSpPr>
          <p:spPr>
            <a:xfrm>
              <a:off x="0" y="0"/>
              <a:ext cx="7612507" cy="2652522"/>
            </a:xfrm>
            <a:custGeom>
              <a:avLst/>
              <a:gdLst/>
              <a:ahLst/>
              <a:cxnLst/>
              <a:rect l="l" t="t" r="r" b="b"/>
              <a:pathLst>
                <a:path w="7612507" h="2652522">
                  <a:moveTo>
                    <a:pt x="0" y="0"/>
                  </a:moveTo>
                  <a:lnTo>
                    <a:pt x="7612507" y="0"/>
                  </a:lnTo>
                  <a:lnTo>
                    <a:pt x="7612507" y="2652522"/>
                  </a:lnTo>
                  <a:lnTo>
                    <a:pt x="0" y="2652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39633" y="5893694"/>
            <a:ext cx="6677536" cy="155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sz="3844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Intelligent Monocular Forward-Vision System (IMFS)</a:t>
            </a:r>
          </a:p>
        </p:txBody>
      </p:sp>
      <p:sp>
        <p:nvSpPr>
          <p:cNvPr id="11" name="Freeform 11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30327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1" y="0"/>
                </a:lnTo>
                <a:lnTo>
                  <a:pt x="25588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3"/>
          <p:cNvGraphicFramePr/>
          <p:nvPr/>
        </p:nvGraphicFramePr>
        <p:xfrm>
          <a:off x="796281" y="2337500"/>
          <a:ext cx="7586157" cy="427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105900" imgH="5791200" progId="Excel.Sheet.12">
                  <p:embed/>
                </p:oleObj>
              </mc:Choice>
              <mc:Fallback>
                <p:oleObj name="Worksheet" r:id="rId4" imgW="9105900" imgH="5791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6281" y="2337500"/>
                        <a:ext cx="7586157" cy="427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34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93739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33" name="Freeform 33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7696985" y="956472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947607"/>
            <a:ext cx="15077798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Model in Action: Model Selection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2422" y="0"/>
            <a:ext cx="18833614" cy="10287000"/>
            <a:chOff x="0" y="0"/>
            <a:chExt cx="49602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0293" cy="2709333"/>
            </a:xfrm>
            <a:custGeom>
              <a:avLst/>
              <a:gdLst/>
              <a:ahLst/>
              <a:cxnLst/>
              <a:rect l="l" t="t" r="r" b="b"/>
              <a:pathLst>
                <a:path w="4960293" h="2709333">
                  <a:moveTo>
                    <a:pt x="0" y="0"/>
                  </a:moveTo>
                  <a:lnTo>
                    <a:pt x="4960293" y="0"/>
                  </a:lnTo>
                  <a:lnTo>
                    <a:pt x="496029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602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2738" y="194411"/>
            <a:ext cx="16620723" cy="1318464"/>
            <a:chOff x="0" y="0"/>
            <a:chExt cx="22160964" cy="1757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0964" cy="1757953"/>
            </a:xfrm>
            <a:custGeom>
              <a:avLst/>
              <a:gdLst/>
              <a:ahLst/>
              <a:cxnLst/>
              <a:rect l="l" t="t" r="r" b="b"/>
              <a:pathLst>
                <a:path w="22160964" h="1757953">
                  <a:moveTo>
                    <a:pt x="0" y="0"/>
                  </a:moveTo>
                  <a:lnTo>
                    <a:pt x="22160964" y="0"/>
                  </a:lnTo>
                  <a:lnTo>
                    <a:pt x="22160964" y="1757953"/>
                  </a:lnTo>
                  <a:lnTo>
                    <a:pt x="0" y="1757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22160964" cy="17103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130327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1" y="0"/>
                </a:lnTo>
                <a:lnTo>
                  <a:pt x="25588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3003049" y="1728086"/>
            <a:ext cx="3415415" cy="34154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135" y="0"/>
                  </a:moveTo>
                  <a:lnTo>
                    <a:pt x="760665" y="0"/>
                  </a:lnTo>
                  <a:cubicBezTo>
                    <a:pt x="789458" y="0"/>
                    <a:pt x="812800" y="23342"/>
                    <a:pt x="812800" y="52135"/>
                  </a:cubicBezTo>
                  <a:lnTo>
                    <a:pt x="812800" y="760665"/>
                  </a:lnTo>
                  <a:cubicBezTo>
                    <a:pt x="812800" y="789458"/>
                    <a:pt x="789458" y="812800"/>
                    <a:pt x="760665" y="812800"/>
                  </a:cubicBezTo>
                  <a:lnTo>
                    <a:pt x="52135" y="812800"/>
                  </a:lnTo>
                  <a:cubicBezTo>
                    <a:pt x="23342" y="812800"/>
                    <a:pt x="0" y="789458"/>
                    <a:pt x="0" y="760665"/>
                  </a:cubicBezTo>
                  <a:lnTo>
                    <a:pt x="0" y="52135"/>
                  </a:lnTo>
                  <a:cubicBezTo>
                    <a:pt x="0" y="23342"/>
                    <a:pt x="23342" y="0"/>
                    <a:pt x="52135" y="0"/>
                  </a:cubicBezTo>
                  <a:close/>
                </a:path>
              </a:pathLst>
            </a:custGeom>
            <a:blipFill>
              <a:blip r:embed="rId4"/>
              <a:stretch>
                <a:fillRect l="-9782" r="-97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23247" y="2704634"/>
            <a:ext cx="6760214" cy="6364584"/>
            <a:chOff x="0" y="0"/>
            <a:chExt cx="812800" cy="7652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65232"/>
            </a:xfrm>
            <a:custGeom>
              <a:avLst/>
              <a:gdLst/>
              <a:ahLst/>
              <a:cxnLst/>
              <a:rect l="l" t="t" r="r" b="b"/>
              <a:pathLst>
                <a:path w="812800" h="765232">
                  <a:moveTo>
                    <a:pt x="26340" y="0"/>
                  </a:moveTo>
                  <a:lnTo>
                    <a:pt x="786460" y="0"/>
                  </a:lnTo>
                  <a:cubicBezTo>
                    <a:pt x="793446" y="0"/>
                    <a:pt x="800145" y="2775"/>
                    <a:pt x="805085" y="7715"/>
                  </a:cubicBezTo>
                  <a:cubicBezTo>
                    <a:pt x="810025" y="12655"/>
                    <a:pt x="812800" y="19354"/>
                    <a:pt x="812800" y="26340"/>
                  </a:cubicBezTo>
                  <a:lnTo>
                    <a:pt x="812800" y="738892"/>
                  </a:lnTo>
                  <a:cubicBezTo>
                    <a:pt x="812800" y="745878"/>
                    <a:pt x="810025" y="752578"/>
                    <a:pt x="805085" y="757517"/>
                  </a:cubicBezTo>
                  <a:cubicBezTo>
                    <a:pt x="800145" y="762457"/>
                    <a:pt x="793446" y="765232"/>
                    <a:pt x="786460" y="765232"/>
                  </a:cubicBezTo>
                  <a:lnTo>
                    <a:pt x="26340" y="765232"/>
                  </a:lnTo>
                  <a:cubicBezTo>
                    <a:pt x="19354" y="765232"/>
                    <a:pt x="12655" y="762457"/>
                    <a:pt x="7715" y="757517"/>
                  </a:cubicBezTo>
                  <a:cubicBezTo>
                    <a:pt x="2775" y="752578"/>
                    <a:pt x="0" y="745878"/>
                    <a:pt x="0" y="738892"/>
                  </a:cubicBezTo>
                  <a:lnTo>
                    <a:pt x="0" y="26340"/>
                  </a:lnTo>
                  <a:cubicBezTo>
                    <a:pt x="0" y="19354"/>
                    <a:pt x="2775" y="12655"/>
                    <a:pt x="7715" y="7715"/>
                  </a:cubicBezTo>
                  <a:cubicBezTo>
                    <a:pt x="12655" y="2775"/>
                    <a:pt x="19354" y="0"/>
                    <a:pt x="26340" y="0"/>
                  </a:cubicBezTo>
                  <a:close/>
                </a:path>
              </a:pathLst>
            </a:custGeom>
            <a:blipFill>
              <a:blip r:embed="rId5"/>
              <a:stretch>
                <a:fillRect l="-8205" r="-82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6742314" y="6087084"/>
            <a:ext cx="3100294" cy="515424"/>
          </a:xfrm>
          <a:custGeom>
            <a:avLst/>
            <a:gdLst/>
            <a:ahLst/>
            <a:cxnLst/>
            <a:rect l="l" t="t" r="r" b="b"/>
            <a:pathLst>
              <a:path w="3100294" h="515424">
                <a:moveTo>
                  <a:pt x="0" y="0"/>
                </a:moveTo>
                <a:lnTo>
                  <a:pt x="3100294" y="0"/>
                </a:lnTo>
                <a:lnTo>
                  <a:pt x="3100294" y="515424"/>
                </a:lnTo>
                <a:lnTo>
                  <a:pt x="0" y="515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899369" y="3649873"/>
            <a:ext cx="3100294" cy="515424"/>
          </a:xfrm>
          <a:custGeom>
            <a:avLst/>
            <a:gdLst/>
            <a:ahLst/>
            <a:cxnLst/>
            <a:rect l="l" t="t" r="r" b="b"/>
            <a:pathLst>
              <a:path w="3100294" h="515424">
                <a:moveTo>
                  <a:pt x="0" y="0"/>
                </a:moveTo>
                <a:lnTo>
                  <a:pt x="3100294" y="0"/>
                </a:lnTo>
                <a:lnTo>
                  <a:pt x="3100294" y="515424"/>
                </a:lnTo>
                <a:lnTo>
                  <a:pt x="0" y="515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950640" y="8250333"/>
            <a:ext cx="3100294" cy="515424"/>
          </a:xfrm>
          <a:custGeom>
            <a:avLst/>
            <a:gdLst/>
            <a:ahLst/>
            <a:cxnLst/>
            <a:rect l="l" t="t" r="r" b="b"/>
            <a:pathLst>
              <a:path w="3100294" h="515424">
                <a:moveTo>
                  <a:pt x="0" y="0"/>
                </a:moveTo>
                <a:lnTo>
                  <a:pt x="3100294" y="0"/>
                </a:lnTo>
                <a:lnTo>
                  <a:pt x="3100294" y="515424"/>
                </a:lnTo>
                <a:lnTo>
                  <a:pt x="0" y="515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615092" y="7736594"/>
            <a:ext cx="6611534" cy="171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4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Bounding box geometry (width, height, and aspect ratio)</a:t>
            </a:r>
          </a:p>
          <a:p>
            <a:pPr marL="518160" lvl="1" indent="-259080" algn="l">
              <a:lnSpc>
                <a:spcPts val="342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Position (vertical and horizontal) of lead vehicle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510755" y="3394165"/>
            <a:ext cx="2392892" cy="4161717"/>
            <a:chOff x="0" y="0"/>
            <a:chExt cx="3190522" cy="5548957"/>
          </a:xfrm>
        </p:grpSpPr>
        <p:sp>
          <p:nvSpPr>
            <p:cNvPr id="19" name="AutoShape 19"/>
            <p:cNvSpPr/>
            <p:nvPr/>
          </p:nvSpPr>
          <p:spPr>
            <a:xfrm flipH="1">
              <a:off x="58361" y="25400"/>
              <a:ext cx="1433401" cy="2617341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1875874" y="25400"/>
              <a:ext cx="1289248" cy="2629620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21"/>
            <p:cNvSpPr/>
            <p:nvPr/>
          </p:nvSpPr>
          <p:spPr>
            <a:xfrm>
              <a:off x="1875874" y="379731"/>
              <a:ext cx="1264756" cy="5140252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AutoShape 22"/>
            <p:cNvSpPr/>
            <p:nvPr/>
          </p:nvSpPr>
          <p:spPr>
            <a:xfrm flipH="1">
              <a:off x="116184" y="381269"/>
              <a:ext cx="1375579" cy="5122256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1468903" y="25400"/>
              <a:ext cx="406972" cy="0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24"/>
            <p:cNvSpPr/>
            <p:nvPr/>
          </p:nvSpPr>
          <p:spPr>
            <a:xfrm flipV="1">
              <a:off x="1491763" y="379731"/>
              <a:ext cx="384112" cy="1538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1875874" y="0"/>
              <a:ext cx="0" cy="381269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491763" y="25400"/>
              <a:ext cx="0" cy="355869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AutoShape 27"/>
            <p:cNvSpPr/>
            <p:nvPr/>
          </p:nvSpPr>
          <p:spPr>
            <a:xfrm flipH="1" flipV="1">
              <a:off x="3165122" y="2655020"/>
              <a:ext cx="0" cy="2868537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38407" y="2634320"/>
              <a:ext cx="3126715" cy="8421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AutoShape 29"/>
            <p:cNvSpPr/>
            <p:nvPr/>
          </p:nvSpPr>
          <p:spPr>
            <a:xfrm flipV="1">
              <a:off x="25400" y="2652377"/>
              <a:ext cx="32" cy="2857625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36804" y="5523557"/>
              <a:ext cx="3128318" cy="0"/>
            </a:xfrm>
            <a:prstGeom prst="line">
              <a:avLst/>
            </a:prstGeom>
            <a:ln w="50800" cap="flat">
              <a:solidFill>
                <a:srgbClr val="FF2A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/>
          <p:cNvSpPr/>
          <p:nvPr/>
        </p:nvSpPr>
        <p:spPr>
          <a:xfrm>
            <a:off x="3548266" y="5397069"/>
            <a:ext cx="2316419" cy="2128847"/>
          </a:xfrm>
          <a:custGeom>
            <a:avLst/>
            <a:gdLst/>
            <a:ahLst/>
            <a:cxnLst/>
            <a:rect l="l" t="t" r="r" b="b"/>
            <a:pathLst>
              <a:path w="2316419" h="2128847">
                <a:moveTo>
                  <a:pt x="0" y="0"/>
                </a:moveTo>
                <a:lnTo>
                  <a:pt x="2316418" y="0"/>
                </a:lnTo>
                <a:lnTo>
                  <a:pt x="2316418" y="2128847"/>
                </a:lnTo>
                <a:lnTo>
                  <a:pt x="0" y="2128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43" r="-25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34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55" name="Freeform 55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7806868" y="3159434"/>
            <a:ext cx="1551608" cy="46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8"/>
              </a:lnSpc>
            </a:pPr>
            <a:r>
              <a:rPr lang="en-US" sz="2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Image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903309" y="5419934"/>
            <a:ext cx="1464692" cy="46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8"/>
              </a:lnSpc>
            </a:pPr>
            <a:r>
              <a:rPr lang="en-US" sz="26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Car Patch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858030" y="1983696"/>
            <a:ext cx="1927547" cy="53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Final Ouput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898399" y="7574933"/>
            <a:ext cx="1607046" cy="73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Geometric </a:t>
            </a:r>
          </a:p>
          <a:p>
            <a:pPr algn="ctr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393739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7696985" y="956472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28700" y="947607"/>
            <a:ext cx="14076404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Model in Action: Distance Estimation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372" y="0"/>
            <a:ext cx="17884628" cy="10287000"/>
            <a:chOff x="0" y="0"/>
            <a:chExt cx="47103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7921" y="413377"/>
            <a:ext cx="15471521" cy="1230646"/>
            <a:chOff x="0" y="0"/>
            <a:chExt cx="20628695" cy="1640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28694" cy="1640862"/>
            </a:xfrm>
            <a:custGeom>
              <a:avLst/>
              <a:gdLst/>
              <a:ahLst/>
              <a:cxnLst/>
              <a:rect l="l" t="t" r="r" b="b"/>
              <a:pathLst>
                <a:path w="20628694" h="1640862">
                  <a:moveTo>
                    <a:pt x="0" y="0"/>
                  </a:moveTo>
                  <a:lnTo>
                    <a:pt x="20628694" y="0"/>
                  </a:lnTo>
                  <a:lnTo>
                    <a:pt x="20628694" y="1640862"/>
                  </a:lnTo>
                  <a:lnTo>
                    <a:pt x="0" y="1640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20628695" cy="15932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16076" y="2283713"/>
            <a:ext cx="6959385" cy="4951576"/>
            <a:chOff x="0" y="0"/>
            <a:chExt cx="7613232" cy="54167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13269" cy="5416804"/>
            </a:xfrm>
            <a:custGeom>
              <a:avLst/>
              <a:gdLst/>
              <a:ahLst/>
              <a:cxnLst/>
              <a:rect l="l" t="t" r="r" b="b"/>
              <a:pathLst>
                <a:path w="7613269" h="5416804">
                  <a:moveTo>
                    <a:pt x="0" y="0"/>
                  </a:moveTo>
                  <a:lnTo>
                    <a:pt x="7613269" y="0"/>
                  </a:lnTo>
                  <a:lnTo>
                    <a:pt x="7613269" y="5416804"/>
                  </a:lnTo>
                  <a:lnTo>
                    <a:pt x="0" y="541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12" name="Freeform 12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9743246" y="2729008"/>
            <a:ext cx="8121971" cy="4060986"/>
          </a:xfrm>
          <a:custGeom>
            <a:avLst/>
            <a:gdLst/>
            <a:ahLst/>
            <a:cxnLst/>
            <a:rect l="l" t="t" r="r" b="b"/>
            <a:pathLst>
              <a:path w="8121971" h="4060986">
                <a:moveTo>
                  <a:pt x="0" y="0"/>
                </a:moveTo>
                <a:lnTo>
                  <a:pt x="8121972" y="0"/>
                </a:lnTo>
                <a:lnTo>
                  <a:pt x="8121972" y="4060986"/>
                </a:lnTo>
                <a:lnTo>
                  <a:pt x="0" y="4060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1146373" y="7450028"/>
            <a:ext cx="6992309" cy="110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 algn="l">
              <a:lnSpc>
                <a:spcPts val="2992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Argonne National Lab dataset - </a:t>
            </a:r>
            <a:r>
              <a:rPr lang="en-US" sz="21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PII filtered, proprietary</a:t>
            </a:r>
          </a:p>
          <a:p>
            <a:pPr marL="453396" lvl="1" indent="-226698" algn="l">
              <a:lnSpc>
                <a:spcPts val="2993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19,000+ images across LA, Nashville, Chattanooga</a:t>
            </a:r>
          </a:p>
          <a:p>
            <a:pPr marL="453396" lvl="1" indent="-226698" algn="l">
              <a:lnSpc>
                <a:spcPts val="2993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Ground truth distances encoded in filenames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623547" y="1688041"/>
            <a:ext cx="3342159" cy="5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Raw Dashcam Image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43965" y="1748048"/>
            <a:ext cx="392053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 Distribution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012278" y="6965899"/>
            <a:ext cx="7892110" cy="184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 algn="l">
              <a:lnSpc>
                <a:spcPts val="2992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Heavy concentration in 0-30m range - re</a:t>
            </a:r>
            <a:r>
              <a:rPr lang="en-US" sz="21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flects typical city driving patterns</a:t>
            </a:r>
          </a:p>
          <a:p>
            <a:pPr marL="453396" lvl="1" indent="-226698" algn="l">
              <a:lnSpc>
                <a:spcPts val="2993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Critical safety range underrepresented - only 4.8% of samples under 2m</a:t>
            </a:r>
          </a:p>
          <a:p>
            <a:pPr marL="453396" lvl="1" indent="-226698" algn="l">
              <a:lnSpc>
                <a:spcPts val="2993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Long-range samples (&gt;40m) are limited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472776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696985" y="956472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28700" y="947607"/>
            <a:ext cx="15077798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Understanding Our Data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372" y="0"/>
            <a:ext cx="17884628" cy="10287000"/>
            <a:chOff x="0" y="0"/>
            <a:chExt cx="47103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0070" y="388863"/>
            <a:ext cx="13326804" cy="1279675"/>
            <a:chOff x="0" y="0"/>
            <a:chExt cx="17769072" cy="1706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69072" cy="1706233"/>
            </a:xfrm>
            <a:custGeom>
              <a:avLst/>
              <a:gdLst/>
              <a:ahLst/>
              <a:cxnLst/>
              <a:rect l="l" t="t" r="r" b="b"/>
              <a:pathLst>
                <a:path w="17769072" h="1706233">
                  <a:moveTo>
                    <a:pt x="0" y="0"/>
                  </a:moveTo>
                  <a:lnTo>
                    <a:pt x="17769072" y="0"/>
                  </a:lnTo>
                  <a:lnTo>
                    <a:pt x="17769072" y="1706233"/>
                  </a:lnTo>
                  <a:lnTo>
                    <a:pt x="0" y="1706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7769072" cy="16586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404456" y="2425397"/>
            <a:ext cx="7418146" cy="5277983"/>
            <a:chOff x="0" y="0"/>
            <a:chExt cx="7613232" cy="54167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13269" cy="5416804"/>
            </a:xfrm>
            <a:custGeom>
              <a:avLst/>
              <a:gdLst/>
              <a:ahLst/>
              <a:cxnLst/>
              <a:rect l="l" t="t" r="r" b="b"/>
              <a:pathLst>
                <a:path w="7613269" h="5416804">
                  <a:moveTo>
                    <a:pt x="0" y="0"/>
                  </a:moveTo>
                  <a:lnTo>
                    <a:pt x="7613269" y="0"/>
                  </a:lnTo>
                  <a:lnTo>
                    <a:pt x="7613269" y="5416804"/>
                  </a:lnTo>
                  <a:lnTo>
                    <a:pt x="0" y="541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09" t="-2219" r="-49733" b="-7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12" name="Freeform 12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368001" y="7806619"/>
            <a:ext cx="8754782" cy="73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Weather, lighting, and blur augmentations applied </a:t>
            </a:r>
          </a:p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Better Generalization compared to Synthetic CARLA Data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28700" y="2532435"/>
            <a:ext cx="7764069" cy="5170945"/>
            <a:chOff x="0" y="0"/>
            <a:chExt cx="8150990" cy="54286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50987" cy="5428615"/>
            </a:xfrm>
            <a:custGeom>
              <a:avLst/>
              <a:gdLst/>
              <a:ahLst/>
              <a:cxnLst/>
              <a:rect l="l" t="t" r="r" b="b"/>
              <a:pathLst>
                <a:path w="8150987" h="5428615">
                  <a:moveTo>
                    <a:pt x="0" y="0"/>
                  </a:moveTo>
                  <a:lnTo>
                    <a:pt x="8150987" y="0"/>
                  </a:lnTo>
                  <a:lnTo>
                    <a:pt x="8150987" y="5428615"/>
                  </a:lnTo>
                  <a:lnTo>
                    <a:pt x="0" y="5428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79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472776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544035" y="1941885"/>
            <a:ext cx="473339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Method 1: Simulated data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197959" y="1853897"/>
            <a:ext cx="425405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Method 2: Augmentation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8700" y="7831715"/>
            <a:ext cx="8115300" cy="110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92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CARLA simulator used to generate balanced distance samples </a:t>
            </a:r>
          </a:p>
          <a:p>
            <a:pPr marL="453390" lvl="1" indent="-226695" algn="l">
              <a:lnSpc>
                <a:spcPts val="2993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Synthetic-to-real domain gap too large - model failed to generalize from simulated to real dashcam images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7696985" y="956472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38225" y="947607"/>
            <a:ext cx="15077798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Improving Our Data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3" name="Freeform 3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11565" y="4208579"/>
            <a:ext cx="4921093" cy="3277495"/>
            <a:chOff x="0" y="0"/>
            <a:chExt cx="8150990" cy="54286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50987" cy="5428615"/>
            </a:xfrm>
            <a:custGeom>
              <a:avLst/>
              <a:gdLst/>
              <a:ahLst/>
              <a:cxnLst/>
              <a:rect l="l" t="t" r="r" b="b"/>
              <a:pathLst>
                <a:path w="8150987" h="5428615">
                  <a:moveTo>
                    <a:pt x="0" y="0"/>
                  </a:moveTo>
                  <a:lnTo>
                    <a:pt x="8150987" y="0"/>
                  </a:lnTo>
                  <a:lnTo>
                    <a:pt x="8150987" y="5428615"/>
                  </a:lnTo>
                  <a:lnTo>
                    <a:pt x="0" y="5428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780" b="-127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768152" y="4208579"/>
            <a:ext cx="4706093" cy="3134303"/>
            <a:chOff x="0" y="0"/>
            <a:chExt cx="8150990" cy="54286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50987" cy="5428615"/>
            </a:xfrm>
            <a:custGeom>
              <a:avLst/>
              <a:gdLst/>
              <a:ahLst/>
              <a:cxnLst/>
              <a:rect l="l" t="t" r="r" b="b"/>
              <a:pathLst>
                <a:path w="8150987" h="5428615">
                  <a:moveTo>
                    <a:pt x="0" y="0"/>
                  </a:moveTo>
                  <a:lnTo>
                    <a:pt x="8150987" y="0"/>
                  </a:lnTo>
                  <a:lnTo>
                    <a:pt x="8150987" y="5428615"/>
                  </a:lnTo>
                  <a:lnTo>
                    <a:pt x="0" y="5428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938" r="-89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014674" y="4208579"/>
            <a:ext cx="4921093" cy="3277495"/>
            <a:chOff x="0" y="0"/>
            <a:chExt cx="8150990" cy="54286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50987" cy="5428615"/>
            </a:xfrm>
            <a:custGeom>
              <a:avLst/>
              <a:gdLst/>
              <a:ahLst/>
              <a:cxnLst/>
              <a:rect l="l" t="t" r="r" b="b"/>
              <a:pathLst>
                <a:path w="8150987" h="5428615">
                  <a:moveTo>
                    <a:pt x="0" y="0"/>
                  </a:moveTo>
                  <a:lnTo>
                    <a:pt x="8150987" y="0"/>
                  </a:lnTo>
                  <a:lnTo>
                    <a:pt x="8150987" y="5428615"/>
                  </a:lnTo>
                  <a:lnTo>
                    <a:pt x="0" y="5428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7202" r="-14872" b="-83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28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11565" y="2696989"/>
            <a:ext cx="16377625" cy="90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5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single camera lacks true depth perception, making distance an estimation rather than a precise measurement (unlike Stereo Vision, RGBD camera, LiDAR)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10766" y="8189901"/>
            <a:ext cx="3887149" cy="38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5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CAMERA OUTPUT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72151" y="8189901"/>
            <a:ext cx="3887149" cy="38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5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LiDAR OUTPUT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24426" y="8189901"/>
            <a:ext cx="3887149" cy="38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5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RGB-D OUTPUT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72776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696985" y="956472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28700" y="947607"/>
            <a:ext cx="15077798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Monocular Vision Ambiguity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3" name="Freeform 3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61599" y="3701495"/>
            <a:ext cx="7418041" cy="4940487"/>
            <a:chOff x="0" y="0"/>
            <a:chExt cx="8150990" cy="54286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50987" cy="5428615"/>
            </a:xfrm>
            <a:custGeom>
              <a:avLst/>
              <a:gdLst/>
              <a:ahLst/>
              <a:cxnLst/>
              <a:rect l="l" t="t" r="r" b="b"/>
              <a:pathLst>
                <a:path w="8150987" h="5428615">
                  <a:moveTo>
                    <a:pt x="0" y="0"/>
                  </a:moveTo>
                  <a:lnTo>
                    <a:pt x="8150987" y="0"/>
                  </a:lnTo>
                  <a:lnTo>
                    <a:pt x="8150987" y="5428615"/>
                  </a:lnTo>
                  <a:lnTo>
                    <a:pt x="0" y="5428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780" b="-127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25959" y="3701495"/>
            <a:ext cx="7418041" cy="4940487"/>
            <a:chOff x="0" y="0"/>
            <a:chExt cx="8150990" cy="54286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50987" cy="5428615"/>
            </a:xfrm>
            <a:custGeom>
              <a:avLst/>
              <a:gdLst/>
              <a:ahLst/>
              <a:cxnLst/>
              <a:rect l="l" t="t" r="r" b="b"/>
              <a:pathLst>
                <a:path w="8150987" h="5428615">
                  <a:moveTo>
                    <a:pt x="0" y="0"/>
                  </a:moveTo>
                  <a:lnTo>
                    <a:pt x="8150987" y="0"/>
                  </a:lnTo>
                  <a:lnTo>
                    <a:pt x="8150987" y="5428615"/>
                  </a:lnTo>
                  <a:lnTo>
                    <a:pt x="0" y="5428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780" b="-127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53089" y="2922163"/>
            <a:ext cx="2405137" cy="48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Sharp Turns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0557" y="2922163"/>
            <a:ext cx="6945064" cy="48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Extreme Light &amp; Weather conditions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72776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28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696985" y="956472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8700" y="947607"/>
            <a:ext cx="15077798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Edge Cases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67551" y="3624510"/>
            <a:ext cx="13109412" cy="8911427"/>
          </a:xfrm>
          <a:custGeom>
            <a:avLst/>
            <a:gdLst/>
            <a:ahLst/>
            <a:cxnLst/>
            <a:rect l="l" t="t" r="r" b="b"/>
            <a:pathLst>
              <a:path w="13109412" h="8911427">
                <a:moveTo>
                  <a:pt x="0" y="0"/>
                </a:moveTo>
                <a:lnTo>
                  <a:pt x="13109412" y="0"/>
                </a:lnTo>
                <a:lnTo>
                  <a:pt x="13109412" y="8911427"/>
                </a:lnTo>
                <a:lnTo>
                  <a:pt x="0" y="891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078" r="-12601" b="-11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35211" y="0"/>
            <a:ext cx="17865578" cy="10287000"/>
            <a:chOff x="0" y="0"/>
            <a:chExt cx="470533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05338" cy="2709333"/>
            </a:xfrm>
            <a:custGeom>
              <a:avLst/>
              <a:gdLst/>
              <a:ahLst/>
              <a:cxnLst/>
              <a:rect l="l" t="t" r="r" b="b"/>
              <a:pathLst>
                <a:path w="4705338" h="2709333">
                  <a:moveTo>
                    <a:pt x="0" y="0"/>
                  </a:moveTo>
                  <a:lnTo>
                    <a:pt x="4705338" y="0"/>
                  </a:lnTo>
                  <a:lnTo>
                    <a:pt x="470533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0533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612986"/>
            <a:ext cx="15284074" cy="1279675"/>
            <a:chOff x="0" y="0"/>
            <a:chExt cx="20378765" cy="17062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78765" cy="1706233"/>
            </a:xfrm>
            <a:custGeom>
              <a:avLst/>
              <a:gdLst/>
              <a:ahLst/>
              <a:cxnLst/>
              <a:rect l="l" t="t" r="r" b="b"/>
              <a:pathLst>
                <a:path w="20378765" h="1706233">
                  <a:moveTo>
                    <a:pt x="0" y="0"/>
                  </a:moveTo>
                  <a:lnTo>
                    <a:pt x="20378765" y="0"/>
                  </a:lnTo>
                  <a:lnTo>
                    <a:pt x="20378765" y="1706233"/>
                  </a:lnTo>
                  <a:lnTo>
                    <a:pt x="0" y="1706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675"/>
              <a:ext cx="20378765" cy="16395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Future Improvements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12" name="Freeform 12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72776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696985" y="956472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879082" y="2674678"/>
            <a:ext cx="14433692" cy="459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</a:pPr>
            <a:endParaRPr/>
          </a:p>
          <a:p>
            <a:pPr algn="ctr">
              <a:lnSpc>
                <a:spcPts val="3671"/>
              </a:lnSpc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Multi‑modal Input (Vision + Vehicle Control Signals)</a:t>
            </a:r>
          </a:p>
          <a:p>
            <a:pPr algn="ctr">
              <a:lnSpc>
                <a:spcPts val="3671"/>
              </a:lnSpc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Fuses camera data with vehicle dynamics for robust perception.</a:t>
            </a:r>
          </a:p>
          <a:p>
            <a:pPr algn="ctr">
              <a:lnSpc>
                <a:spcPts val="3671"/>
              </a:lnSpc>
            </a:pPr>
            <a:endParaRPr lang="en-US" sz="339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ts val="3671"/>
              </a:lnSpc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Temporal / Multi‑frame Inference</a:t>
            </a:r>
          </a:p>
          <a:p>
            <a:pPr algn="ctr">
              <a:lnSpc>
                <a:spcPts val="3671"/>
              </a:lnSpc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Leverages sequential frames to improve distance estimation accuracy.</a:t>
            </a:r>
          </a:p>
          <a:p>
            <a:pPr algn="ctr">
              <a:lnSpc>
                <a:spcPts val="3671"/>
              </a:lnSpc>
            </a:pPr>
            <a:endParaRPr lang="en-US" sz="339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ts val="3671"/>
              </a:lnSpc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Adaptive Depth Estimation</a:t>
            </a:r>
          </a:p>
          <a:p>
            <a:pPr algn="ctr">
              <a:lnSpc>
                <a:spcPts val="3671"/>
              </a:lnSpc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Dynamically adjusts predictions for varying road and traffic conditions.</a:t>
            </a:r>
          </a:p>
          <a:p>
            <a:pPr algn="ctr">
              <a:lnSpc>
                <a:spcPts val="3671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613" y="0"/>
            <a:ext cx="16511387" cy="11223999"/>
          </a:xfrm>
          <a:custGeom>
            <a:avLst/>
            <a:gdLst/>
            <a:ahLst/>
            <a:cxnLst/>
            <a:rect l="l" t="t" r="r" b="b"/>
            <a:pathLst>
              <a:path w="16511387" h="11223999">
                <a:moveTo>
                  <a:pt x="0" y="0"/>
                </a:moveTo>
                <a:lnTo>
                  <a:pt x="16511387" y="0"/>
                </a:lnTo>
                <a:lnTo>
                  <a:pt x="16511387" y="11223999"/>
                </a:lnTo>
                <a:lnTo>
                  <a:pt x="0" y="11223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078" r="-12601" b="-11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22422" y="0"/>
            <a:ext cx="17981052" cy="10287000"/>
            <a:chOff x="0" y="0"/>
            <a:chExt cx="473575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35750" cy="2709333"/>
            </a:xfrm>
            <a:custGeom>
              <a:avLst/>
              <a:gdLst/>
              <a:ahLst/>
              <a:cxnLst/>
              <a:rect l="l" t="t" r="r" b="b"/>
              <a:pathLst>
                <a:path w="4735750" h="2709333">
                  <a:moveTo>
                    <a:pt x="0" y="0"/>
                  </a:moveTo>
                  <a:lnTo>
                    <a:pt x="4735750" y="0"/>
                  </a:lnTo>
                  <a:lnTo>
                    <a:pt x="473575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3575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612986"/>
            <a:ext cx="15284074" cy="1279675"/>
            <a:chOff x="0" y="0"/>
            <a:chExt cx="20378765" cy="17062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78765" cy="1706233"/>
            </a:xfrm>
            <a:custGeom>
              <a:avLst/>
              <a:gdLst/>
              <a:ahLst/>
              <a:cxnLst/>
              <a:rect l="l" t="t" r="r" b="b"/>
              <a:pathLst>
                <a:path w="20378765" h="1706233">
                  <a:moveTo>
                    <a:pt x="0" y="0"/>
                  </a:moveTo>
                  <a:lnTo>
                    <a:pt x="20378765" y="0"/>
                  </a:lnTo>
                  <a:lnTo>
                    <a:pt x="20378765" y="1706233"/>
                  </a:lnTo>
                  <a:lnTo>
                    <a:pt x="0" y="1706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675"/>
              <a:ext cx="20378765" cy="16395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Client Statement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12" name="Freeform 12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696985" y="956472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2422" y="0"/>
            <a:ext cx="17865578" cy="10287000"/>
          </a:xfrm>
          <a:custGeom>
            <a:avLst/>
            <a:gdLst/>
            <a:ahLst/>
            <a:cxnLst/>
            <a:rect l="l" t="t" r="r" b="b"/>
            <a:pathLst>
              <a:path w="17865578" h="10287000">
                <a:moveTo>
                  <a:pt x="0" y="0"/>
                </a:moveTo>
                <a:lnTo>
                  <a:pt x="17865578" y="0"/>
                </a:lnTo>
                <a:lnTo>
                  <a:pt x="17865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26" b="-1512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22422" y="0"/>
            <a:ext cx="17884628" cy="10287000"/>
            <a:chOff x="0" y="0"/>
            <a:chExt cx="471035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29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4728" y="2969536"/>
            <a:ext cx="7831665" cy="2133876"/>
            <a:chOff x="0" y="0"/>
            <a:chExt cx="10442220" cy="2845168"/>
          </a:xfrm>
        </p:grpSpPr>
        <p:sp>
          <p:nvSpPr>
            <p:cNvPr id="7" name="Freeform 7" descr="About - Chain Reaction Innovations"/>
            <p:cNvSpPr/>
            <p:nvPr/>
          </p:nvSpPr>
          <p:spPr>
            <a:xfrm>
              <a:off x="0" y="0"/>
              <a:ext cx="10442194" cy="2845181"/>
            </a:xfrm>
            <a:custGeom>
              <a:avLst/>
              <a:gdLst/>
              <a:ahLst/>
              <a:cxnLst/>
              <a:rect l="l" t="t" r="r" b="b"/>
              <a:pathLst>
                <a:path w="10442194" h="2845181">
                  <a:moveTo>
                    <a:pt x="0" y="0"/>
                  </a:moveTo>
                  <a:lnTo>
                    <a:pt x="10442194" y="0"/>
                  </a:lnTo>
                  <a:lnTo>
                    <a:pt x="10442194" y="2845181"/>
                  </a:lnTo>
                  <a:lnTo>
                    <a:pt x="0" y="2845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0" r="-1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277080" y="6073649"/>
            <a:ext cx="5550473" cy="15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36"/>
              </a:lnSpc>
              <a:spcBef>
                <a:spcPct val="0"/>
              </a:spcBef>
            </a:pPr>
            <a:r>
              <a:rPr lang="en-US" sz="902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372" y="0"/>
            <a:ext cx="17884628" cy="10287000"/>
            <a:chOff x="0" y="0"/>
            <a:chExt cx="47103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533723"/>
            <a:ext cx="6969471" cy="2319690"/>
            <a:chOff x="0" y="0"/>
            <a:chExt cx="9292628" cy="3092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92628" cy="3092921"/>
            </a:xfrm>
            <a:custGeom>
              <a:avLst/>
              <a:gdLst/>
              <a:ahLst/>
              <a:cxnLst/>
              <a:rect l="l" t="t" r="r" b="b"/>
              <a:pathLst>
                <a:path w="9292628" h="3092921">
                  <a:moveTo>
                    <a:pt x="0" y="0"/>
                  </a:moveTo>
                  <a:lnTo>
                    <a:pt x="9292628" y="0"/>
                  </a:lnTo>
                  <a:lnTo>
                    <a:pt x="9292628" y="3092921"/>
                  </a:lnTo>
                  <a:lnTo>
                    <a:pt x="0" y="30929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3350"/>
              <a:ext cx="9292628" cy="29595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2958"/>
                </a:lnSpc>
              </a:pPr>
              <a:r>
                <a:rPr lang="en-US" sz="11998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Appendix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11" name="Freeform 11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0559" flipH="1" flipV="1">
            <a:off x="-854429" y="-468082"/>
            <a:ext cx="21022414" cy="12532204"/>
          </a:xfrm>
          <a:custGeom>
            <a:avLst/>
            <a:gdLst/>
            <a:ahLst/>
            <a:cxnLst/>
            <a:rect l="l" t="t" r="r" b="b"/>
            <a:pathLst>
              <a:path w="21022414" h="12532204">
                <a:moveTo>
                  <a:pt x="21022414" y="12532204"/>
                </a:moveTo>
                <a:lnTo>
                  <a:pt x="0" y="12532204"/>
                </a:lnTo>
                <a:lnTo>
                  <a:pt x="0" y="0"/>
                </a:lnTo>
                <a:lnTo>
                  <a:pt x="21022414" y="0"/>
                </a:lnTo>
                <a:lnTo>
                  <a:pt x="21022414" y="12532204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526" b="-252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4" name="Freeform 4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7461" y="3186967"/>
            <a:ext cx="3623240" cy="3623240"/>
            <a:chOff x="0" y="0"/>
            <a:chExt cx="812800" cy="812800"/>
          </a:xfrm>
        </p:grpSpPr>
        <p:sp>
          <p:nvSpPr>
            <p:cNvPr id="6" name="Freeform 6" descr="A person smiling at the camera  AI-generated content may be incorrect.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799" t="-63404" r="-26294" b="-86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54182" y="7313272"/>
            <a:ext cx="176979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Hritik</a:t>
            </a:r>
          </a:p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Jhaveri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4933" y="7313272"/>
            <a:ext cx="272760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Anubuthi</a:t>
            </a: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Kottapalli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534315" y="3190794"/>
            <a:ext cx="3628837" cy="3628837"/>
            <a:chOff x="0" y="0"/>
            <a:chExt cx="812800" cy="812800"/>
          </a:xfrm>
        </p:grpSpPr>
        <p:sp>
          <p:nvSpPr>
            <p:cNvPr id="10" name="Freeform 10" descr="A person standing on a balcony with a city in the background  AI-generated content may be incorrect.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49934" r="-34301" b="-291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43170" y="3198021"/>
            <a:ext cx="3621610" cy="3621610"/>
            <a:chOff x="0" y="0"/>
            <a:chExt cx="812800" cy="812800"/>
          </a:xfrm>
        </p:grpSpPr>
        <p:sp>
          <p:nvSpPr>
            <p:cNvPr id="12" name="Freeform 12" descr="A person with long black hair  AI-generated content may be incorrect.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45805" y="3200218"/>
            <a:ext cx="3619413" cy="3619413"/>
            <a:chOff x="0" y="0"/>
            <a:chExt cx="812800" cy="812800"/>
          </a:xfrm>
        </p:grpSpPr>
        <p:sp>
          <p:nvSpPr>
            <p:cNvPr id="14" name="Freeform 14" descr="A person wearing glasses and a suit  AI-generated content may be incorrect.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947607"/>
            <a:ext cx="7502827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Meet Our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45675" y="7313272"/>
            <a:ext cx="181660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Deepali</a:t>
            </a: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Dagar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67806" y="7310298"/>
            <a:ext cx="277275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Ashwin Ram Venkataraman</a:t>
            </a:r>
          </a:p>
        </p:txBody>
      </p:sp>
      <p:sp>
        <p:nvSpPr>
          <p:cNvPr id="18" name="Freeform 18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7801196" y="954414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372" y="0"/>
            <a:ext cx="17884628" cy="10287000"/>
            <a:chOff x="0" y="0"/>
            <a:chExt cx="47103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1498" y="499197"/>
            <a:ext cx="13326804" cy="1279675"/>
            <a:chOff x="0" y="0"/>
            <a:chExt cx="17769072" cy="1706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69072" cy="1706233"/>
            </a:xfrm>
            <a:custGeom>
              <a:avLst/>
              <a:gdLst/>
              <a:ahLst/>
              <a:cxnLst/>
              <a:rect l="l" t="t" r="r" b="b"/>
              <a:pathLst>
                <a:path w="17769072" h="1706233">
                  <a:moveTo>
                    <a:pt x="0" y="0"/>
                  </a:moveTo>
                  <a:lnTo>
                    <a:pt x="17769072" y="0"/>
                  </a:lnTo>
                  <a:lnTo>
                    <a:pt x="17769072" y="1706233"/>
                  </a:lnTo>
                  <a:lnTo>
                    <a:pt x="0" y="1706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17769072" cy="16395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MODEL ARCHITECTURE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11" name="Freeform 11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615912" y="3729576"/>
            <a:ext cx="17459547" cy="4255765"/>
          </a:xfrm>
          <a:custGeom>
            <a:avLst/>
            <a:gdLst/>
            <a:ahLst/>
            <a:cxnLst/>
            <a:rect l="l" t="t" r="r" b="b"/>
            <a:pathLst>
              <a:path w="17459547" h="4255765">
                <a:moveTo>
                  <a:pt x="0" y="0"/>
                </a:moveTo>
                <a:lnTo>
                  <a:pt x="17459547" y="0"/>
                </a:lnTo>
                <a:lnTo>
                  <a:pt x="17459547" y="4255765"/>
                </a:lnTo>
                <a:lnTo>
                  <a:pt x="0" y="42557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372" y="0"/>
            <a:ext cx="17884628" cy="10287000"/>
            <a:chOff x="0" y="0"/>
            <a:chExt cx="47103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1498" y="499197"/>
            <a:ext cx="13326804" cy="1279675"/>
            <a:chOff x="0" y="0"/>
            <a:chExt cx="17769072" cy="1706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69072" cy="1706233"/>
            </a:xfrm>
            <a:custGeom>
              <a:avLst/>
              <a:gdLst/>
              <a:ahLst/>
              <a:cxnLst/>
              <a:rect l="l" t="t" r="r" b="b"/>
              <a:pathLst>
                <a:path w="17769072" h="1706233">
                  <a:moveTo>
                    <a:pt x="0" y="0"/>
                  </a:moveTo>
                  <a:lnTo>
                    <a:pt x="17769072" y="0"/>
                  </a:lnTo>
                  <a:lnTo>
                    <a:pt x="17769072" y="1706233"/>
                  </a:lnTo>
                  <a:lnTo>
                    <a:pt x="0" y="1706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17769072" cy="16395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INFERENCE OUTPUT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11" name="Freeform 11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816006" y="3264666"/>
            <a:ext cx="16267448" cy="5408926"/>
          </a:xfrm>
          <a:custGeom>
            <a:avLst/>
            <a:gdLst/>
            <a:ahLst/>
            <a:cxnLst/>
            <a:rect l="l" t="t" r="r" b="b"/>
            <a:pathLst>
              <a:path w="16267448" h="5408926">
                <a:moveTo>
                  <a:pt x="0" y="0"/>
                </a:moveTo>
                <a:lnTo>
                  <a:pt x="16267448" y="0"/>
                </a:lnTo>
                <a:lnTo>
                  <a:pt x="16267448" y="5408926"/>
                </a:lnTo>
                <a:lnTo>
                  <a:pt x="0" y="5408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372" y="0"/>
            <a:ext cx="17884628" cy="10287000"/>
            <a:chOff x="0" y="0"/>
            <a:chExt cx="47103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1498" y="499197"/>
            <a:ext cx="13326804" cy="1279675"/>
            <a:chOff x="0" y="0"/>
            <a:chExt cx="17769072" cy="1706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69072" cy="1706233"/>
            </a:xfrm>
            <a:custGeom>
              <a:avLst/>
              <a:gdLst/>
              <a:ahLst/>
              <a:cxnLst/>
              <a:rect l="l" t="t" r="r" b="b"/>
              <a:pathLst>
                <a:path w="17769072" h="1706233">
                  <a:moveTo>
                    <a:pt x="0" y="0"/>
                  </a:moveTo>
                  <a:lnTo>
                    <a:pt x="17769072" y="0"/>
                  </a:lnTo>
                  <a:lnTo>
                    <a:pt x="17769072" y="1706233"/>
                  </a:lnTo>
                  <a:lnTo>
                    <a:pt x="0" y="1706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17769072" cy="16395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MODEL EVALUATION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11" name="Freeform 11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3360178" y="1778872"/>
            <a:ext cx="11144908" cy="3872855"/>
          </a:xfrm>
          <a:custGeom>
            <a:avLst/>
            <a:gdLst/>
            <a:ahLst/>
            <a:cxnLst/>
            <a:rect l="l" t="t" r="r" b="b"/>
            <a:pathLst>
              <a:path w="11144908" h="3872855">
                <a:moveTo>
                  <a:pt x="0" y="0"/>
                </a:moveTo>
                <a:lnTo>
                  <a:pt x="11144907" y="0"/>
                </a:lnTo>
                <a:lnTo>
                  <a:pt x="11144907" y="3872855"/>
                </a:lnTo>
                <a:lnTo>
                  <a:pt x="0" y="3872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268407" y="5988667"/>
            <a:ext cx="11144908" cy="3928580"/>
          </a:xfrm>
          <a:custGeom>
            <a:avLst/>
            <a:gdLst/>
            <a:ahLst/>
            <a:cxnLst/>
            <a:rect l="l" t="t" r="r" b="b"/>
            <a:pathLst>
              <a:path w="11144908" h="3928580">
                <a:moveTo>
                  <a:pt x="0" y="0"/>
                </a:moveTo>
                <a:lnTo>
                  <a:pt x="11144908" y="0"/>
                </a:lnTo>
                <a:lnTo>
                  <a:pt x="11144908" y="3928580"/>
                </a:lnTo>
                <a:lnTo>
                  <a:pt x="0" y="3928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737332" cy="32272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37332" cy="3227249"/>
            </a:xfrm>
            <a:custGeom>
              <a:avLst/>
              <a:gdLst/>
              <a:ahLst/>
              <a:cxnLst/>
              <a:rect l="l" t="t" r="r" b="b"/>
              <a:pathLst>
                <a:path w="5737332" h="3227249">
                  <a:moveTo>
                    <a:pt x="0" y="0"/>
                  </a:moveTo>
                  <a:lnTo>
                    <a:pt x="5737332" y="0"/>
                  </a:lnTo>
                  <a:lnTo>
                    <a:pt x="5737332" y="3227249"/>
                  </a:lnTo>
                  <a:lnTo>
                    <a:pt x="0" y="3227249"/>
                  </a:lnTo>
                  <a:close/>
                </a:path>
              </a:pathLst>
            </a:custGeom>
            <a:blipFill>
              <a:blip r:embed="rId2"/>
              <a:stretch>
                <a:fillRect t="-11333" b="-113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22422" y="0"/>
            <a:ext cx="17865578" cy="10287000"/>
            <a:chOff x="0" y="0"/>
            <a:chExt cx="4705337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05338" cy="2709333"/>
            </a:xfrm>
            <a:custGeom>
              <a:avLst/>
              <a:gdLst/>
              <a:ahLst/>
              <a:cxnLst/>
              <a:rect l="l" t="t" r="r" b="b"/>
              <a:pathLst>
                <a:path w="4705338" h="2709333">
                  <a:moveTo>
                    <a:pt x="0" y="0"/>
                  </a:moveTo>
                  <a:lnTo>
                    <a:pt x="4705338" y="0"/>
                  </a:lnTo>
                  <a:lnTo>
                    <a:pt x="470533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59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0533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8" name="Freeform 8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690125" y="-4839591"/>
            <a:ext cx="28339209" cy="9863296"/>
          </a:xfrm>
          <a:custGeom>
            <a:avLst/>
            <a:gdLst/>
            <a:ahLst/>
            <a:cxnLst/>
            <a:rect l="l" t="t" r="r" b="b"/>
            <a:pathLst>
              <a:path w="28339209" h="9863296">
                <a:moveTo>
                  <a:pt x="28339209" y="0"/>
                </a:moveTo>
                <a:lnTo>
                  <a:pt x="0" y="0"/>
                </a:lnTo>
                <a:lnTo>
                  <a:pt x="0" y="9863296"/>
                </a:lnTo>
                <a:lnTo>
                  <a:pt x="28339209" y="9863296"/>
                </a:lnTo>
                <a:lnTo>
                  <a:pt x="283392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92" t="-6047" b="-216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999742" y="2646229"/>
            <a:ext cx="13879166" cy="1007763"/>
            <a:chOff x="0" y="0"/>
            <a:chExt cx="3655418" cy="2654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55418" cy="265419"/>
            </a:xfrm>
            <a:custGeom>
              <a:avLst/>
              <a:gdLst/>
              <a:ahLst/>
              <a:cxnLst/>
              <a:rect l="l" t="t" r="r" b="b"/>
              <a:pathLst>
                <a:path w="3655418" h="265419">
                  <a:moveTo>
                    <a:pt x="21755" y="0"/>
                  </a:moveTo>
                  <a:lnTo>
                    <a:pt x="3633664" y="0"/>
                  </a:lnTo>
                  <a:cubicBezTo>
                    <a:pt x="3645679" y="0"/>
                    <a:pt x="3655418" y="9740"/>
                    <a:pt x="3655418" y="21755"/>
                  </a:cubicBezTo>
                  <a:lnTo>
                    <a:pt x="3655418" y="243664"/>
                  </a:lnTo>
                  <a:cubicBezTo>
                    <a:pt x="3655418" y="249434"/>
                    <a:pt x="3653126" y="254968"/>
                    <a:pt x="3649047" y="259047"/>
                  </a:cubicBezTo>
                  <a:cubicBezTo>
                    <a:pt x="3644967" y="263127"/>
                    <a:pt x="3639434" y="265419"/>
                    <a:pt x="3633664" y="265419"/>
                  </a:cubicBezTo>
                  <a:lnTo>
                    <a:pt x="21755" y="265419"/>
                  </a:lnTo>
                  <a:cubicBezTo>
                    <a:pt x="9740" y="265419"/>
                    <a:pt x="0" y="255679"/>
                    <a:pt x="0" y="243664"/>
                  </a:cubicBezTo>
                  <a:lnTo>
                    <a:pt x="0" y="21755"/>
                  </a:lnTo>
                  <a:cubicBezTo>
                    <a:pt x="0" y="9740"/>
                    <a:pt x="9740" y="0"/>
                    <a:pt x="217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A3282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655418" cy="303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069"/>
                </a:lnSpc>
              </a:pPr>
              <a:r>
                <a:rPr lang="en-US" sz="38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    Client and Business Statement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99742" y="4015942"/>
            <a:ext cx="13879166" cy="1007763"/>
            <a:chOff x="0" y="0"/>
            <a:chExt cx="3655418" cy="2654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55418" cy="265419"/>
            </a:xfrm>
            <a:custGeom>
              <a:avLst/>
              <a:gdLst/>
              <a:ahLst/>
              <a:cxnLst/>
              <a:rect l="l" t="t" r="r" b="b"/>
              <a:pathLst>
                <a:path w="3655418" h="265419">
                  <a:moveTo>
                    <a:pt x="21755" y="0"/>
                  </a:moveTo>
                  <a:lnTo>
                    <a:pt x="3633664" y="0"/>
                  </a:lnTo>
                  <a:cubicBezTo>
                    <a:pt x="3645679" y="0"/>
                    <a:pt x="3655418" y="9740"/>
                    <a:pt x="3655418" y="21755"/>
                  </a:cubicBezTo>
                  <a:lnTo>
                    <a:pt x="3655418" y="243664"/>
                  </a:lnTo>
                  <a:cubicBezTo>
                    <a:pt x="3655418" y="249434"/>
                    <a:pt x="3653126" y="254968"/>
                    <a:pt x="3649047" y="259047"/>
                  </a:cubicBezTo>
                  <a:cubicBezTo>
                    <a:pt x="3644967" y="263127"/>
                    <a:pt x="3639434" y="265419"/>
                    <a:pt x="3633664" y="265419"/>
                  </a:cubicBezTo>
                  <a:lnTo>
                    <a:pt x="21755" y="265419"/>
                  </a:lnTo>
                  <a:cubicBezTo>
                    <a:pt x="9740" y="265419"/>
                    <a:pt x="0" y="255679"/>
                    <a:pt x="0" y="243664"/>
                  </a:cubicBezTo>
                  <a:lnTo>
                    <a:pt x="0" y="21755"/>
                  </a:lnTo>
                  <a:cubicBezTo>
                    <a:pt x="0" y="9740"/>
                    <a:pt x="9740" y="0"/>
                    <a:pt x="217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962933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3655418" cy="293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070"/>
                </a:lnSpc>
              </a:pPr>
              <a:r>
                <a:rPr lang="en-US" sz="39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    Our Product - IMFS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99742" y="5387359"/>
            <a:ext cx="13879166" cy="1007763"/>
            <a:chOff x="0" y="0"/>
            <a:chExt cx="3655418" cy="2654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55418" cy="265419"/>
            </a:xfrm>
            <a:custGeom>
              <a:avLst/>
              <a:gdLst/>
              <a:ahLst/>
              <a:cxnLst/>
              <a:rect l="l" t="t" r="r" b="b"/>
              <a:pathLst>
                <a:path w="3655418" h="265419">
                  <a:moveTo>
                    <a:pt x="21755" y="0"/>
                  </a:moveTo>
                  <a:lnTo>
                    <a:pt x="3633664" y="0"/>
                  </a:lnTo>
                  <a:cubicBezTo>
                    <a:pt x="3645679" y="0"/>
                    <a:pt x="3655418" y="9740"/>
                    <a:pt x="3655418" y="21755"/>
                  </a:cubicBezTo>
                  <a:lnTo>
                    <a:pt x="3655418" y="243664"/>
                  </a:lnTo>
                  <a:cubicBezTo>
                    <a:pt x="3655418" y="249434"/>
                    <a:pt x="3653126" y="254968"/>
                    <a:pt x="3649047" y="259047"/>
                  </a:cubicBezTo>
                  <a:cubicBezTo>
                    <a:pt x="3644967" y="263127"/>
                    <a:pt x="3639434" y="265419"/>
                    <a:pt x="3633664" y="265419"/>
                  </a:cubicBezTo>
                  <a:lnTo>
                    <a:pt x="21755" y="265419"/>
                  </a:lnTo>
                  <a:cubicBezTo>
                    <a:pt x="9740" y="265419"/>
                    <a:pt x="0" y="255679"/>
                    <a:pt x="0" y="243664"/>
                  </a:cubicBezTo>
                  <a:lnTo>
                    <a:pt x="0" y="21755"/>
                  </a:lnTo>
                  <a:cubicBezTo>
                    <a:pt x="0" y="9740"/>
                    <a:pt x="9740" y="0"/>
                    <a:pt x="217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962933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655418" cy="293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070"/>
                </a:lnSpc>
              </a:pPr>
              <a:r>
                <a:rPr lang="en-US" sz="39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    Model in Action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99742" y="6758775"/>
            <a:ext cx="13879166" cy="1007763"/>
            <a:chOff x="0" y="0"/>
            <a:chExt cx="3655418" cy="2654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55418" cy="265419"/>
            </a:xfrm>
            <a:custGeom>
              <a:avLst/>
              <a:gdLst/>
              <a:ahLst/>
              <a:cxnLst/>
              <a:rect l="l" t="t" r="r" b="b"/>
              <a:pathLst>
                <a:path w="3655418" h="265419">
                  <a:moveTo>
                    <a:pt x="21755" y="0"/>
                  </a:moveTo>
                  <a:lnTo>
                    <a:pt x="3633664" y="0"/>
                  </a:lnTo>
                  <a:cubicBezTo>
                    <a:pt x="3645679" y="0"/>
                    <a:pt x="3655418" y="9740"/>
                    <a:pt x="3655418" y="21755"/>
                  </a:cubicBezTo>
                  <a:lnTo>
                    <a:pt x="3655418" y="243664"/>
                  </a:lnTo>
                  <a:cubicBezTo>
                    <a:pt x="3655418" y="249434"/>
                    <a:pt x="3653126" y="254968"/>
                    <a:pt x="3649047" y="259047"/>
                  </a:cubicBezTo>
                  <a:cubicBezTo>
                    <a:pt x="3644967" y="263127"/>
                    <a:pt x="3639434" y="265419"/>
                    <a:pt x="3633664" y="265419"/>
                  </a:cubicBezTo>
                  <a:lnTo>
                    <a:pt x="21755" y="265419"/>
                  </a:lnTo>
                  <a:cubicBezTo>
                    <a:pt x="9740" y="265419"/>
                    <a:pt x="0" y="255679"/>
                    <a:pt x="0" y="243664"/>
                  </a:cubicBezTo>
                  <a:lnTo>
                    <a:pt x="0" y="21755"/>
                  </a:lnTo>
                  <a:cubicBezTo>
                    <a:pt x="0" y="9740"/>
                    <a:pt x="9740" y="0"/>
                    <a:pt x="217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962933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655418" cy="293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070"/>
                </a:lnSpc>
              </a:pPr>
              <a:r>
                <a:rPr lang="en-US" sz="39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    Data is Everything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999742" y="8250537"/>
            <a:ext cx="13879166" cy="1007763"/>
            <a:chOff x="0" y="0"/>
            <a:chExt cx="3655418" cy="2654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55418" cy="265419"/>
            </a:xfrm>
            <a:custGeom>
              <a:avLst/>
              <a:gdLst/>
              <a:ahLst/>
              <a:cxnLst/>
              <a:rect l="l" t="t" r="r" b="b"/>
              <a:pathLst>
                <a:path w="3655418" h="265419">
                  <a:moveTo>
                    <a:pt x="21755" y="0"/>
                  </a:moveTo>
                  <a:lnTo>
                    <a:pt x="3633664" y="0"/>
                  </a:lnTo>
                  <a:cubicBezTo>
                    <a:pt x="3645679" y="0"/>
                    <a:pt x="3655418" y="9740"/>
                    <a:pt x="3655418" y="21755"/>
                  </a:cubicBezTo>
                  <a:lnTo>
                    <a:pt x="3655418" y="243664"/>
                  </a:lnTo>
                  <a:cubicBezTo>
                    <a:pt x="3655418" y="249434"/>
                    <a:pt x="3653126" y="254968"/>
                    <a:pt x="3649047" y="259047"/>
                  </a:cubicBezTo>
                  <a:cubicBezTo>
                    <a:pt x="3644967" y="263127"/>
                    <a:pt x="3639434" y="265419"/>
                    <a:pt x="3633664" y="265419"/>
                  </a:cubicBezTo>
                  <a:lnTo>
                    <a:pt x="21755" y="265419"/>
                  </a:lnTo>
                  <a:cubicBezTo>
                    <a:pt x="9740" y="265419"/>
                    <a:pt x="0" y="255679"/>
                    <a:pt x="0" y="243664"/>
                  </a:cubicBezTo>
                  <a:lnTo>
                    <a:pt x="0" y="21755"/>
                  </a:lnTo>
                  <a:cubicBezTo>
                    <a:pt x="0" y="9740"/>
                    <a:pt x="9740" y="0"/>
                    <a:pt x="217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962933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3655418" cy="293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070"/>
                </a:lnSpc>
              </a:pPr>
              <a:r>
                <a:rPr lang="en-US" sz="39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    Future Development &amp; Client Statement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273844" y="2478035"/>
            <a:ext cx="1197375" cy="1258541"/>
            <a:chOff x="0" y="0"/>
            <a:chExt cx="812800" cy="85432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54321"/>
            </a:xfrm>
            <a:custGeom>
              <a:avLst/>
              <a:gdLst/>
              <a:ahLst/>
              <a:cxnLst/>
              <a:rect l="l" t="t" r="r" b="b"/>
              <a:pathLst>
                <a:path w="812800" h="854321">
                  <a:moveTo>
                    <a:pt x="406400" y="0"/>
                  </a:moveTo>
                  <a:cubicBezTo>
                    <a:pt x="181951" y="0"/>
                    <a:pt x="0" y="191246"/>
                    <a:pt x="0" y="427160"/>
                  </a:cubicBezTo>
                  <a:cubicBezTo>
                    <a:pt x="0" y="663074"/>
                    <a:pt x="181951" y="854321"/>
                    <a:pt x="406400" y="854321"/>
                  </a:cubicBezTo>
                  <a:cubicBezTo>
                    <a:pt x="630849" y="854321"/>
                    <a:pt x="812800" y="663074"/>
                    <a:pt x="812800" y="427160"/>
                  </a:cubicBezTo>
                  <a:cubicBezTo>
                    <a:pt x="812800" y="19124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2468"/>
              <a:ext cx="660400" cy="74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629"/>
                </a:lnSpc>
              </a:pPr>
              <a:r>
                <a:rPr lang="en-US" sz="5099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947607"/>
            <a:ext cx="6920545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Agenda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801196" y="954414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273844" y="3824462"/>
            <a:ext cx="1197375" cy="1258541"/>
            <a:chOff x="0" y="0"/>
            <a:chExt cx="812800" cy="85432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54321"/>
            </a:xfrm>
            <a:custGeom>
              <a:avLst/>
              <a:gdLst/>
              <a:ahLst/>
              <a:cxnLst/>
              <a:rect l="l" t="t" r="r" b="b"/>
              <a:pathLst>
                <a:path w="812800" h="854321">
                  <a:moveTo>
                    <a:pt x="406400" y="0"/>
                  </a:moveTo>
                  <a:cubicBezTo>
                    <a:pt x="181951" y="0"/>
                    <a:pt x="0" y="191246"/>
                    <a:pt x="0" y="427160"/>
                  </a:cubicBezTo>
                  <a:cubicBezTo>
                    <a:pt x="0" y="663074"/>
                    <a:pt x="181951" y="854321"/>
                    <a:pt x="406400" y="854321"/>
                  </a:cubicBezTo>
                  <a:cubicBezTo>
                    <a:pt x="630849" y="854321"/>
                    <a:pt x="812800" y="663074"/>
                    <a:pt x="812800" y="427160"/>
                  </a:cubicBezTo>
                  <a:cubicBezTo>
                    <a:pt x="812800" y="19124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2468"/>
              <a:ext cx="660400" cy="74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629"/>
                </a:lnSpc>
              </a:pPr>
              <a:r>
                <a:rPr lang="en-US" sz="5099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273844" y="5292553"/>
            <a:ext cx="1197375" cy="1258543"/>
            <a:chOff x="0" y="0"/>
            <a:chExt cx="812800" cy="85432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54322"/>
            </a:xfrm>
            <a:custGeom>
              <a:avLst/>
              <a:gdLst/>
              <a:ahLst/>
              <a:cxnLst/>
              <a:rect l="l" t="t" r="r" b="b"/>
              <a:pathLst>
                <a:path w="812800" h="854322">
                  <a:moveTo>
                    <a:pt x="406400" y="0"/>
                  </a:moveTo>
                  <a:cubicBezTo>
                    <a:pt x="181951" y="0"/>
                    <a:pt x="0" y="191246"/>
                    <a:pt x="0" y="427161"/>
                  </a:cubicBezTo>
                  <a:cubicBezTo>
                    <a:pt x="0" y="663075"/>
                    <a:pt x="181951" y="854322"/>
                    <a:pt x="406400" y="854322"/>
                  </a:cubicBezTo>
                  <a:cubicBezTo>
                    <a:pt x="630849" y="854322"/>
                    <a:pt x="812800" y="663075"/>
                    <a:pt x="812800" y="427161"/>
                  </a:cubicBezTo>
                  <a:cubicBezTo>
                    <a:pt x="812800" y="19124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41993"/>
              <a:ext cx="660400" cy="732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5100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273844" y="6663969"/>
            <a:ext cx="1197375" cy="1258543"/>
            <a:chOff x="0" y="0"/>
            <a:chExt cx="812800" cy="85432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54322"/>
            </a:xfrm>
            <a:custGeom>
              <a:avLst/>
              <a:gdLst/>
              <a:ahLst/>
              <a:cxnLst/>
              <a:rect l="l" t="t" r="r" b="b"/>
              <a:pathLst>
                <a:path w="812800" h="854322">
                  <a:moveTo>
                    <a:pt x="406400" y="0"/>
                  </a:moveTo>
                  <a:cubicBezTo>
                    <a:pt x="181951" y="0"/>
                    <a:pt x="0" y="191246"/>
                    <a:pt x="0" y="427161"/>
                  </a:cubicBezTo>
                  <a:cubicBezTo>
                    <a:pt x="0" y="663075"/>
                    <a:pt x="181951" y="854322"/>
                    <a:pt x="406400" y="854322"/>
                  </a:cubicBezTo>
                  <a:cubicBezTo>
                    <a:pt x="630849" y="854322"/>
                    <a:pt x="812800" y="663075"/>
                    <a:pt x="812800" y="427161"/>
                  </a:cubicBezTo>
                  <a:cubicBezTo>
                    <a:pt x="812800" y="19124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41993"/>
              <a:ext cx="660400" cy="732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5100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273844" y="8093962"/>
            <a:ext cx="1197375" cy="1258543"/>
            <a:chOff x="0" y="0"/>
            <a:chExt cx="812800" cy="854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54322"/>
            </a:xfrm>
            <a:custGeom>
              <a:avLst/>
              <a:gdLst/>
              <a:ahLst/>
              <a:cxnLst/>
              <a:rect l="l" t="t" r="r" b="b"/>
              <a:pathLst>
                <a:path w="812800" h="854322">
                  <a:moveTo>
                    <a:pt x="406400" y="0"/>
                  </a:moveTo>
                  <a:cubicBezTo>
                    <a:pt x="181951" y="0"/>
                    <a:pt x="0" y="191246"/>
                    <a:pt x="0" y="427161"/>
                  </a:cubicBezTo>
                  <a:cubicBezTo>
                    <a:pt x="0" y="663075"/>
                    <a:pt x="181951" y="854322"/>
                    <a:pt x="406400" y="854322"/>
                  </a:cubicBezTo>
                  <a:cubicBezTo>
                    <a:pt x="630849" y="854322"/>
                    <a:pt x="812800" y="663075"/>
                    <a:pt x="812800" y="427161"/>
                  </a:cubicBezTo>
                  <a:cubicBezTo>
                    <a:pt x="812800" y="19124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41993"/>
              <a:ext cx="660400" cy="732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5100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16" r="-6833" b="-3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1190217" y="-6235311"/>
            <a:ext cx="25087156" cy="18626640"/>
          </a:xfrm>
          <a:custGeom>
            <a:avLst/>
            <a:gdLst/>
            <a:ahLst/>
            <a:cxnLst/>
            <a:rect l="l" t="t" r="r" b="b"/>
            <a:pathLst>
              <a:path w="25087156" h="18626640">
                <a:moveTo>
                  <a:pt x="0" y="0"/>
                </a:moveTo>
                <a:lnTo>
                  <a:pt x="25087156" y="0"/>
                </a:lnTo>
                <a:lnTo>
                  <a:pt x="25087156" y="18626639"/>
                </a:lnTo>
                <a:lnTo>
                  <a:pt x="0" y="18626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97" r="-92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5704137"/>
            <a:ext cx="16230600" cy="1083040"/>
            <a:chOff x="0" y="0"/>
            <a:chExt cx="21640800" cy="14440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40800" cy="1444053"/>
            </a:xfrm>
            <a:custGeom>
              <a:avLst/>
              <a:gdLst/>
              <a:ahLst/>
              <a:cxnLst/>
              <a:rect l="l" t="t" r="r" b="b"/>
              <a:pathLst>
                <a:path w="21640800" h="1444053">
                  <a:moveTo>
                    <a:pt x="0" y="0"/>
                  </a:moveTo>
                  <a:lnTo>
                    <a:pt x="21640800" y="0"/>
                  </a:lnTo>
                  <a:lnTo>
                    <a:pt x="21640800" y="1444053"/>
                  </a:lnTo>
                  <a:lnTo>
                    <a:pt x="0" y="1444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640800" cy="14631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Kevin Stutenberg</a:t>
              </a:r>
              <a:r>
                <a:rPr lang="en-US" sz="3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leads the project, with </a:t>
              </a:r>
              <a:r>
                <a:rPr lang="en-US" sz="30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Michael Pamminger</a:t>
              </a:r>
              <a:r>
                <a:rPr lang="en-US" sz="3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-US" sz="30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Yihe Chen</a:t>
              </a:r>
              <a:r>
                <a:rPr lang="en-US" sz="3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providing technical research and implementation.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752850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Argonne National Laboratory, one of the U.S. Department of Energy’s 17 national labs, is engaged in cutting-edge research in energy, transportation, and national security. This project is done in collaboration with Connected and Automated Vehicle (CAV) research.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53839" y="824801"/>
            <a:ext cx="14780322" cy="2253208"/>
            <a:chOff x="0" y="0"/>
            <a:chExt cx="19707097" cy="3004277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8733937" y="445485"/>
              <a:ext cx="2492734" cy="2492734"/>
              <a:chOff x="0" y="0"/>
              <a:chExt cx="1301610" cy="1301610"/>
            </a:xfrm>
          </p:grpSpPr>
          <p:sp>
            <p:nvSpPr>
              <p:cNvPr id="11" name="Freeform 11" descr="Handshake - Free business and finance icons"/>
              <p:cNvSpPr/>
              <p:nvPr/>
            </p:nvSpPr>
            <p:spPr>
              <a:xfrm>
                <a:off x="0" y="0"/>
                <a:ext cx="1301623" cy="1301623"/>
              </a:xfrm>
              <a:custGeom>
                <a:avLst/>
                <a:gdLst/>
                <a:ahLst/>
                <a:cxnLst/>
                <a:rect l="l" t="t" r="r" b="b"/>
                <a:pathLst>
                  <a:path w="1301623" h="1301623">
                    <a:moveTo>
                      <a:pt x="0" y="0"/>
                    </a:moveTo>
                    <a:lnTo>
                      <a:pt x="1301623" y="0"/>
                    </a:lnTo>
                    <a:lnTo>
                      <a:pt x="1301623" y="1301623"/>
                    </a:lnTo>
                    <a:lnTo>
                      <a:pt x="0" y="13016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792739"/>
              <a:ext cx="8490717" cy="1802423"/>
              <a:chOff x="0" y="0"/>
              <a:chExt cx="4433526" cy="941156"/>
            </a:xfrm>
          </p:grpSpPr>
          <p:sp>
            <p:nvSpPr>
              <p:cNvPr id="13" name="Freeform 13" descr="A black and red sign with white text  AI-generated content may be incorrect."/>
              <p:cNvSpPr/>
              <p:nvPr/>
            </p:nvSpPr>
            <p:spPr>
              <a:xfrm>
                <a:off x="0" y="0"/>
                <a:ext cx="4433570" cy="941197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941197">
                    <a:moveTo>
                      <a:pt x="0" y="0"/>
                    </a:moveTo>
                    <a:lnTo>
                      <a:pt x="4433570" y="0"/>
                    </a:lnTo>
                    <a:lnTo>
                      <a:pt x="4433570" y="941197"/>
                    </a:lnTo>
                    <a:lnTo>
                      <a:pt x="0" y="941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2362" r="-2361" b="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1120034" y="0"/>
              <a:ext cx="8587063" cy="3004277"/>
              <a:chOff x="0" y="0"/>
              <a:chExt cx="4483834" cy="156871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483862" cy="1568704"/>
              </a:xfrm>
              <a:custGeom>
                <a:avLst/>
                <a:gdLst/>
                <a:ahLst/>
                <a:cxnLst/>
                <a:rect l="l" t="t" r="r" b="b"/>
                <a:pathLst>
                  <a:path w="4483862" h="1568704">
                    <a:moveTo>
                      <a:pt x="0" y="0"/>
                    </a:moveTo>
                    <a:lnTo>
                      <a:pt x="4483862" y="0"/>
                    </a:lnTo>
                    <a:lnTo>
                      <a:pt x="4483862" y="1568704"/>
                    </a:lnTo>
                    <a:lnTo>
                      <a:pt x="0" y="156870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b="-4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2133220" y="7347814"/>
            <a:ext cx="1153787" cy="973046"/>
            <a:chOff x="0" y="0"/>
            <a:chExt cx="1538382" cy="129739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538382" cy="1297394"/>
              <a:chOff x="0" y="0"/>
              <a:chExt cx="1538382" cy="129739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538478" cy="1297432"/>
              </a:xfrm>
              <a:custGeom>
                <a:avLst/>
                <a:gdLst/>
                <a:ahLst/>
                <a:cxnLst/>
                <a:rect l="l" t="t" r="r" b="b"/>
                <a:pathLst>
                  <a:path w="1538478" h="1297432">
                    <a:moveTo>
                      <a:pt x="0" y="648716"/>
                    </a:moveTo>
                    <a:cubicBezTo>
                      <a:pt x="0" y="290449"/>
                      <a:pt x="344424" y="0"/>
                      <a:pt x="769239" y="0"/>
                    </a:cubicBezTo>
                    <a:cubicBezTo>
                      <a:pt x="1194054" y="0"/>
                      <a:pt x="1538478" y="290449"/>
                      <a:pt x="1538478" y="648716"/>
                    </a:cubicBezTo>
                    <a:cubicBezTo>
                      <a:pt x="1538478" y="1006983"/>
                      <a:pt x="1194054" y="1297432"/>
                      <a:pt x="769239" y="1297432"/>
                    </a:cubicBezTo>
                    <a:cubicBezTo>
                      <a:pt x="344424" y="1297432"/>
                      <a:pt x="0" y="1006983"/>
                      <a:pt x="0" y="648716"/>
                    </a:cubicBezTo>
                    <a:close/>
                  </a:path>
                </a:pathLst>
              </a:custGeom>
              <a:solidFill>
                <a:srgbClr val="2B348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199946" y="221130"/>
              <a:ext cx="1134490" cy="866690"/>
            </a:xfrm>
            <a:custGeom>
              <a:avLst/>
              <a:gdLst/>
              <a:ahLst/>
              <a:cxnLst/>
              <a:rect l="l" t="t" r="r" b="b"/>
              <a:pathLst>
                <a:path w="1134490" h="866690">
                  <a:moveTo>
                    <a:pt x="0" y="0"/>
                  </a:moveTo>
                  <a:lnTo>
                    <a:pt x="1134490" y="0"/>
                  </a:lnTo>
                  <a:lnTo>
                    <a:pt x="1134490" y="866690"/>
                  </a:lnTo>
                  <a:lnTo>
                    <a:pt x="0" y="866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t="-13267" b="-132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29575" y="7353621"/>
            <a:ext cx="275488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Advanced Computing &amp; AI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209152" y="7347814"/>
            <a:ext cx="1153786" cy="973046"/>
            <a:chOff x="0" y="0"/>
            <a:chExt cx="1538382" cy="129739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38382" cy="1297394"/>
              <a:chOff x="0" y="0"/>
              <a:chExt cx="1538382" cy="129739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538478" cy="1297432"/>
              </a:xfrm>
              <a:custGeom>
                <a:avLst/>
                <a:gdLst/>
                <a:ahLst/>
                <a:cxnLst/>
                <a:rect l="l" t="t" r="r" b="b"/>
                <a:pathLst>
                  <a:path w="1538478" h="1297432">
                    <a:moveTo>
                      <a:pt x="0" y="648716"/>
                    </a:moveTo>
                    <a:cubicBezTo>
                      <a:pt x="0" y="290449"/>
                      <a:pt x="344424" y="0"/>
                      <a:pt x="769239" y="0"/>
                    </a:cubicBezTo>
                    <a:cubicBezTo>
                      <a:pt x="1194054" y="0"/>
                      <a:pt x="1538478" y="290449"/>
                      <a:pt x="1538478" y="648716"/>
                    </a:cubicBezTo>
                    <a:cubicBezTo>
                      <a:pt x="1538478" y="1006983"/>
                      <a:pt x="1194054" y="1297432"/>
                      <a:pt x="769239" y="1297432"/>
                    </a:cubicBezTo>
                    <a:cubicBezTo>
                      <a:pt x="344424" y="1297432"/>
                      <a:pt x="0" y="1006983"/>
                      <a:pt x="0" y="648716"/>
                    </a:cubicBezTo>
                    <a:close/>
                  </a:path>
                </a:pathLst>
              </a:custGeom>
              <a:solidFill>
                <a:srgbClr val="2B348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275708" y="297206"/>
              <a:ext cx="1058568" cy="788690"/>
            </a:xfrm>
            <a:custGeom>
              <a:avLst/>
              <a:gdLst/>
              <a:ahLst/>
              <a:cxnLst/>
              <a:rect l="l" t="t" r="r" b="b"/>
              <a:pathLst>
                <a:path w="1058568" h="788690">
                  <a:moveTo>
                    <a:pt x="0" y="0"/>
                  </a:moveTo>
                  <a:lnTo>
                    <a:pt x="1058568" y="0"/>
                  </a:lnTo>
                  <a:lnTo>
                    <a:pt x="1058568" y="788690"/>
                  </a:lnTo>
                  <a:lnTo>
                    <a:pt x="0" y="788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t="-331" b="-3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662976" y="7353621"/>
            <a:ext cx="266229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Energy Innovation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625307" y="7347814"/>
            <a:ext cx="1153787" cy="973046"/>
            <a:chOff x="0" y="0"/>
            <a:chExt cx="1538382" cy="129739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538382" cy="1297394"/>
              <a:chOff x="0" y="0"/>
              <a:chExt cx="1538382" cy="129739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538478" cy="1297432"/>
              </a:xfrm>
              <a:custGeom>
                <a:avLst/>
                <a:gdLst/>
                <a:ahLst/>
                <a:cxnLst/>
                <a:rect l="l" t="t" r="r" b="b"/>
                <a:pathLst>
                  <a:path w="1538478" h="1297432">
                    <a:moveTo>
                      <a:pt x="0" y="648716"/>
                    </a:moveTo>
                    <a:cubicBezTo>
                      <a:pt x="0" y="290449"/>
                      <a:pt x="344424" y="0"/>
                      <a:pt x="769239" y="0"/>
                    </a:cubicBezTo>
                    <a:cubicBezTo>
                      <a:pt x="1194054" y="0"/>
                      <a:pt x="1538478" y="290449"/>
                      <a:pt x="1538478" y="648716"/>
                    </a:cubicBezTo>
                    <a:cubicBezTo>
                      <a:pt x="1538478" y="1006983"/>
                      <a:pt x="1194054" y="1297432"/>
                      <a:pt x="769239" y="1297432"/>
                    </a:cubicBezTo>
                    <a:cubicBezTo>
                      <a:pt x="344424" y="1297432"/>
                      <a:pt x="0" y="1006983"/>
                      <a:pt x="0" y="648716"/>
                    </a:cubicBezTo>
                    <a:close/>
                  </a:path>
                </a:pathLst>
              </a:custGeom>
              <a:solidFill>
                <a:srgbClr val="2B348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368264" y="191432"/>
              <a:ext cx="1043692" cy="914528"/>
            </a:xfrm>
            <a:custGeom>
              <a:avLst/>
              <a:gdLst/>
              <a:ahLst/>
              <a:cxnLst/>
              <a:rect l="l" t="t" r="r" b="b"/>
              <a:pathLst>
                <a:path w="1043692" h="914528">
                  <a:moveTo>
                    <a:pt x="0" y="0"/>
                  </a:moveTo>
                  <a:lnTo>
                    <a:pt x="1043692" y="0"/>
                  </a:lnTo>
                  <a:lnTo>
                    <a:pt x="1043692" y="914528"/>
                  </a:lnTo>
                  <a:lnTo>
                    <a:pt x="0" y="914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t="-186" b="-1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3007080" y="7387410"/>
            <a:ext cx="330099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Cross-Disciplinary Scientific Research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34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472776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7801196" y="954414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5061" y="1728085"/>
            <a:ext cx="13263385" cy="9459840"/>
          </a:xfrm>
          <a:custGeom>
            <a:avLst/>
            <a:gdLst/>
            <a:ahLst/>
            <a:cxnLst/>
            <a:rect l="l" t="t" r="r" b="b"/>
            <a:pathLst>
              <a:path w="13263385" h="9459840">
                <a:moveTo>
                  <a:pt x="0" y="0"/>
                </a:moveTo>
                <a:lnTo>
                  <a:pt x="13263385" y="0"/>
                </a:lnTo>
                <a:lnTo>
                  <a:pt x="13263385" y="9459840"/>
                </a:lnTo>
                <a:lnTo>
                  <a:pt x="0" y="945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05" r="-12601" b="-11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25686" y="0"/>
            <a:ext cx="17884628" cy="10287000"/>
            <a:chOff x="0" y="0"/>
            <a:chExt cx="471035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7" name="Freeform 7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947607"/>
            <a:ext cx="15380244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Business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44333"/>
            <a:ext cx="8770840" cy="216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Problem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Accurate vehicle distance measurement is key to studying driver behavior, but high LiDAR/RADAR costs limit research.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276280"/>
            <a:ext cx="7625455" cy="271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3099" b="1" u="none" strike="noStrik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Opportunity </a:t>
            </a:r>
          </a:p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3099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Provide a scalable, accessible solution that delivers reliable real-time distance estimation using monocular video from common hardware like dash-cams.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72776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801196" y="954414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5061" y="1728085"/>
            <a:ext cx="13263385" cy="9459840"/>
          </a:xfrm>
          <a:custGeom>
            <a:avLst/>
            <a:gdLst/>
            <a:ahLst/>
            <a:cxnLst/>
            <a:rect l="l" t="t" r="r" b="b"/>
            <a:pathLst>
              <a:path w="13263385" h="9459840">
                <a:moveTo>
                  <a:pt x="0" y="0"/>
                </a:moveTo>
                <a:lnTo>
                  <a:pt x="13263385" y="0"/>
                </a:lnTo>
                <a:lnTo>
                  <a:pt x="13263385" y="9459840"/>
                </a:lnTo>
                <a:lnTo>
                  <a:pt x="0" y="945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05" r="-12601" b="-11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25686" y="0"/>
            <a:ext cx="17884628" cy="10287000"/>
            <a:chOff x="0" y="0"/>
            <a:chExt cx="471035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7" name="Freeform 7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72776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801196" y="954414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947607"/>
            <a:ext cx="15380244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Strategic Opportunity &amp; Project Goals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2437568"/>
            <a:ext cx="12580987" cy="340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8"/>
              </a:lnSpc>
            </a:pPr>
            <a:r>
              <a:rPr lang="en-US" sz="3173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Core Project Goals</a:t>
            </a:r>
          </a:p>
          <a:p>
            <a:pPr marL="685136" lvl="1" indent="-342568" algn="l">
              <a:lnSpc>
                <a:spcPts val="3808"/>
              </a:lnSpc>
              <a:buFont typeface="Arial"/>
              <a:buChar char="•"/>
            </a:pPr>
            <a:r>
              <a:rPr lang="en-US" sz="31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Estimate distance to lead car to understand driver behavior.*</a:t>
            </a:r>
          </a:p>
          <a:p>
            <a:pPr marL="685136" lvl="1" indent="-342568" algn="l">
              <a:lnSpc>
                <a:spcPts val="3808"/>
              </a:lnSpc>
              <a:buFont typeface="Arial"/>
              <a:buChar char="•"/>
            </a:pPr>
            <a:r>
              <a:rPr lang="en-US" sz="31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Design and benchmark a lightweight, real-time AI model. </a:t>
            </a:r>
          </a:p>
          <a:p>
            <a:pPr marL="685136" lvl="1" indent="-342568" algn="l">
              <a:lnSpc>
                <a:spcPts val="3808"/>
              </a:lnSpc>
              <a:buFont typeface="Arial"/>
              <a:buChar char="•"/>
            </a:pPr>
            <a:r>
              <a:rPr lang="en-US" sz="31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Target metrics: </a:t>
            </a:r>
          </a:p>
          <a:p>
            <a:pPr marL="1370272" lvl="2" indent="-456757" algn="just">
              <a:lnSpc>
                <a:spcPts val="3808"/>
              </a:lnSpc>
              <a:buFont typeface="Arial"/>
              <a:buChar char="⚬"/>
            </a:pPr>
            <a:r>
              <a:rPr lang="en-US" sz="31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close to real time</a:t>
            </a:r>
          </a:p>
          <a:p>
            <a:pPr marL="1370272" lvl="2" indent="-456757" algn="just">
              <a:lnSpc>
                <a:spcPts val="3808"/>
              </a:lnSpc>
              <a:buFont typeface="Arial"/>
              <a:buChar char="⚬"/>
            </a:pPr>
            <a:r>
              <a:rPr lang="en-US" sz="31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size (&lt;100 MB)</a:t>
            </a:r>
          </a:p>
          <a:p>
            <a:pPr marL="1370272" lvl="2" indent="-456757" algn="just">
              <a:lnSpc>
                <a:spcPts val="3808"/>
              </a:lnSpc>
              <a:buFont typeface="Arial"/>
              <a:buChar char="⚬"/>
            </a:pPr>
            <a:r>
              <a:rPr lang="en-US" sz="31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Absolute error ~ 2.00 m *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2897" y="0"/>
            <a:ext cx="17884628" cy="10287000"/>
            <a:chOff x="0" y="0"/>
            <a:chExt cx="47103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748072">
            <a:off x="6791672" y="603084"/>
            <a:ext cx="16022776" cy="11896545"/>
          </a:xfrm>
          <a:custGeom>
            <a:avLst/>
            <a:gdLst/>
            <a:ahLst/>
            <a:cxnLst/>
            <a:rect l="l" t="t" r="r" b="b"/>
            <a:pathLst>
              <a:path w="16022776" h="11896545">
                <a:moveTo>
                  <a:pt x="0" y="0"/>
                </a:moveTo>
                <a:lnTo>
                  <a:pt x="16022776" y="0"/>
                </a:lnTo>
                <a:lnTo>
                  <a:pt x="16022776" y="11896545"/>
                </a:lnTo>
                <a:lnTo>
                  <a:pt x="0" y="11896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97" r="-929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88434" y="0"/>
            <a:ext cx="2409092" cy="2456618"/>
            <a:chOff x="0" y="0"/>
            <a:chExt cx="3212122" cy="3275490"/>
          </a:xfrm>
        </p:grpSpPr>
        <p:sp>
          <p:nvSpPr>
            <p:cNvPr id="7" name="Freeform 7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15552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947607"/>
            <a:ext cx="15380244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What We Achieved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29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72776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737873" y="2354333"/>
            <a:ext cx="12812254" cy="6277719"/>
            <a:chOff x="0" y="0"/>
            <a:chExt cx="17083006" cy="8370292"/>
          </a:xfrm>
        </p:grpSpPr>
        <p:sp>
          <p:nvSpPr>
            <p:cNvPr id="39" name="Freeform 39"/>
            <p:cNvSpPr/>
            <p:nvPr/>
          </p:nvSpPr>
          <p:spPr>
            <a:xfrm rot="-5400000">
              <a:off x="4356357" y="-4356357"/>
              <a:ext cx="8370292" cy="17083006"/>
            </a:xfrm>
            <a:custGeom>
              <a:avLst/>
              <a:gdLst/>
              <a:ahLst/>
              <a:cxnLst/>
              <a:rect l="l" t="t" r="r" b="b"/>
              <a:pathLst>
                <a:path w="8370292" h="17083006">
                  <a:moveTo>
                    <a:pt x="0" y="0"/>
                  </a:moveTo>
                  <a:lnTo>
                    <a:pt x="8370292" y="0"/>
                  </a:lnTo>
                  <a:lnTo>
                    <a:pt x="8370292" y="17083006"/>
                  </a:lnTo>
                  <a:lnTo>
                    <a:pt x="0" y="17083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9982" t="-13467" r="-78624" b="-13244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248142" y="338201"/>
              <a:ext cx="16586722" cy="7740136"/>
              <a:chOff x="0" y="0"/>
              <a:chExt cx="1695171" cy="79104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695171" cy="791046"/>
              </a:xfrm>
              <a:custGeom>
                <a:avLst/>
                <a:gdLst/>
                <a:ahLst/>
                <a:cxnLst/>
                <a:rect l="l" t="t" r="r" b="b"/>
                <a:pathLst>
                  <a:path w="1695171" h="791046">
                    <a:moveTo>
                      <a:pt x="57142" y="0"/>
                    </a:moveTo>
                    <a:lnTo>
                      <a:pt x="1638029" y="0"/>
                    </a:lnTo>
                    <a:cubicBezTo>
                      <a:pt x="1669588" y="0"/>
                      <a:pt x="1695171" y="25583"/>
                      <a:pt x="1695171" y="57142"/>
                    </a:cubicBezTo>
                    <a:lnTo>
                      <a:pt x="1695171" y="733903"/>
                    </a:lnTo>
                    <a:cubicBezTo>
                      <a:pt x="1695171" y="765462"/>
                      <a:pt x="1669588" y="791046"/>
                      <a:pt x="1638029" y="791046"/>
                    </a:cubicBezTo>
                    <a:lnTo>
                      <a:pt x="57142" y="791046"/>
                    </a:lnTo>
                    <a:cubicBezTo>
                      <a:pt x="25583" y="791046"/>
                      <a:pt x="0" y="765462"/>
                      <a:pt x="0" y="733903"/>
                    </a:cubicBezTo>
                    <a:lnTo>
                      <a:pt x="0" y="57142"/>
                    </a:lnTo>
                    <a:cubicBezTo>
                      <a:pt x="0" y="25583"/>
                      <a:pt x="25583" y="0"/>
                      <a:pt x="57142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50940" b="-2830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17801196" y="954414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52063" y="-2649681"/>
            <a:ext cx="18540063" cy="11610715"/>
          </a:xfrm>
          <a:custGeom>
            <a:avLst/>
            <a:gdLst/>
            <a:ahLst/>
            <a:cxnLst/>
            <a:rect l="l" t="t" r="r" b="b"/>
            <a:pathLst>
              <a:path w="18540063" h="11610715">
                <a:moveTo>
                  <a:pt x="18540063" y="11610715"/>
                </a:moveTo>
                <a:lnTo>
                  <a:pt x="0" y="11610715"/>
                </a:lnTo>
                <a:lnTo>
                  <a:pt x="0" y="0"/>
                </a:lnTo>
                <a:lnTo>
                  <a:pt x="18540063" y="0"/>
                </a:lnTo>
                <a:lnTo>
                  <a:pt x="18540063" y="11610715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" r="-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9359" y="-195901"/>
            <a:ext cx="18142521" cy="10516238"/>
            <a:chOff x="0" y="0"/>
            <a:chExt cx="4778277" cy="2769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8277" cy="2769709"/>
            </a:xfrm>
            <a:custGeom>
              <a:avLst/>
              <a:gdLst/>
              <a:ahLst/>
              <a:cxnLst/>
              <a:rect l="l" t="t" r="r" b="b"/>
              <a:pathLst>
                <a:path w="4778277" h="2769709">
                  <a:moveTo>
                    <a:pt x="0" y="0"/>
                  </a:moveTo>
                  <a:lnTo>
                    <a:pt x="4778277" y="0"/>
                  </a:lnTo>
                  <a:lnTo>
                    <a:pt x="4778277" y="2769709"/>
                  </a:lnTo>
                  <a:lnTo>
                    <a:pt x="0" y="2769709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78277" cy="2807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30327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1" y="0"/>
                </a:lnTo>
                <a:lnTo>
                  <a:pt x="25588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6122658" y="5143500"/>
            <a:ext cx="744734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127167" y="2955093"/>
            <a:ext cx="4718012" cy="471801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7741" y="0"/>
                  </a:moveTo>
                  <a:lnTo>
                    <a:pt x="775059" y="0"/>
                  </a:lnTo>
                  <a:cubicBezTo>
                    <a:pt x="785068" y="0"/>
                    <a:pt x="794668" y="3976"/>
                    <a:pt x="801746" y="11054"/>
                  </a:cubicBezTo>
                  <a:cubicBezTo>
                    <a:pt x="808824" y="18132"/>
                    <a:pt x="812800" y="27732"/>
                    <a:pt x="812800" y="37741"/>
                  </a:cubicBezTo>
                  <a:lnTo>
                    <a:pt x="812800" y="775059"/>
                  </a:lnTo>
                  <a:cubicBezTo>
                    <a:pt x="812800" y="785068"/>
                    <a:pt x="808824" y="794668"/>
                    <a:pt x="801746" y="801746"/>
                  </a:cubicBezTo>
                  <a:cubicBezTo>
                    <a:pt x="794668" y="808824"/>
                    <a:pt x="785068" y="812800"/>
                    <a:pt x="775059" y="812800"/>
                  </a:cubicBezTo>
                  <a:lnTo>
                    <a:pt x="37741" y="812800"/>
                  </a:lnTo>
                  <a:cubicBezTo>
                    <a:pt x="27732" y="812800"/>
                    <a:pt x="18132" y="808824"/>
                    <a:pt x="11054" y="801746"/>
                  </a:cubicBezTo>
                  <a:cubicBezTo>
                    <a:pt x="3976" y="794668"/>
                    <a:pt x="0" y="785068"/>
                    <a:pt x="0" y="775059"/>
                  </a:cubicBezTo>
                  <a:lnTo>
                    <a:pt x="0" y="37741"/>
                  </a:lnTo>
                  <a:cubicBezTo>
                    <a:pt x="0" y="27732"/>
                    <a:pt x="3976" y="18132"/>
                    <a:pt x="11054" y="11054"/>
                  </a:cubicBezTo>
                  <a:cubicBezTo>
                    <a:pt x="18132" y="3976"/>
                    <a:pt x="27732" y="0"/>
                    <a:pt x="37741" y="0"/>
                  </a:cubicBezTo>
                  <a:close/>
                </a:path>
              </a:pathLst>
            </a:custGeom>
            <a:blipFill>
              <a:blip r:embed="rId6"/>
              <a:stretch>
                <a:fillRect l="-9790" r="-97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261041" y="2955093"/>
            <a:ext cx="4718012" cy="471801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7741" y="0"/>
                  </a:moveTo>
                  <a:lnTo>
                    <a:pt x="775059" y="0"/>
                  </a:lnTo>
                  <a:cubicBezTo>
                    <a:pt x="785068" y="0"/>
                    <a:pt x="794668" y="3976"/>
                    <a:pt x="801746" y="11054"/>
                  </a:cubicBezTo>
                  <a:cubicBezTo>
                    <a:pt x="808824" y="18132"/>
                    <a:pt x="812800" y="27732"/>
                    <a:pt x="812800" y="37741"/>
                  </a:cubicBezTo>
                  <a:lnTo>
                    <a:pt x="812800" y="775059"/>
                  </a:lnTo>
                  <a:cubicBezTo>
                    <a:pt x="812800" y="785068"/>
                    <a:pt x="808824" y="794668"/>
                    <a:pt x="801746" y="801746"/>
                  </a:cubicBezTo>
                  <a:cubicBezTo>
                    <a:pt x="794668" y="808824"/>
                    <a:pt x="785068" y="812800"/>
                    <a:pt x="775059" y="812800"/>
                  </a:cubicBezTo>
                  <a:lnTo>
                    <a:pt x="37741" y="812800"/>
                  </a:lnTo>
                  <a:cubicBezTo>
                    <a:pt x="27732" y="812800"/>
                    <a:pt x="18132" y="808824"/>
                    <a:pt x="11054" y="801746"/>
                  </a:cubicBezTo>
                  <a:cubicBezTo>
                    <a:pt x="3976" y="794668"/>
                    <a:pt x="0" y="785068"/>
                    <a:pt x="0" y="775059"/>
                  </a:cubicBezTo>
                  <a:lnTo>
                    <a:pt x="0" y="37741"/>
                  </a:lnTo>
                  <a:cubicBezTo>
                    <a:pt x="0" y="27732"/>
                    <a:pt x="3976" y="18132"/>
                    <a:pt x="11054" y="11054"/>
                  </a:cubicBezTo>
                  <a:cubicBezTo>
                    <a:pt x="18132" y="3976"/>
                    <a:pt x="27732" y="0"/>
                    <a:pt x="37741" y="0"/>
                  </a:cubicBezTo>
                  <a:close/>
                </a:path>
              </a:pathLst>
            </a:custGeom>
            <a:blipFill>
              <a:blip r:embed="rId7"/>
              <a:stretch>
                <a:fillRect l="-9790" r="-97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144870" y="2955093"/>
            <a:ext cx="4718012" cy="47180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7741" y="0"/>
                  </a:moveTo>
                  <a:lnTo>
                    <a:pt x="775059" y="0"/>
                  </a:lnTo>
                  <a:cubicBezTo>
                    <a:pt x="785068" y="0"/>
                    <a:pt x="794668" y="3976"/>
                    <a:pt x="801746" y="11054"/>
                  </a:cubicBezTo>
                  <a:cubicBezTo>
                    <a:pt x="808824" y="18132"/>
                    <a:pt x="812800" y="27732"/>
                    <a:pt x="812800" y="37741"/>
                  </a:cubicBezTo>
                  <a:lnTo>
                    <a:pt x="812800" y="775059"/>
                  </a:lnTo>
                  <a:cubicBezTo>
                    <a:pt x="812800" y="785068"/>
                    <a:pt x="808824" y="794668"/>
                    <a:pt x="801746" y="801746"/>
                  </a:cubicBezTo>
                  <a:cubicBezTo>
                    <a:pt x="794668" y="808824"/>
                    <a:pt x="785068" y="812800"/>
                    <a:pt x="775059" y="812800"/>
                  </a:cubicBezTo>
                  <a:lnTo>
                    <a:pt x="37741" y="812800"/>
                  </a:lnTo>
                  <a:cubicBezTo>
                    <a:pt x="27732" y="812800"/>
                    <a:pt x="18132" y="808824"/>
                    <a:pt x="11054" y="801746"/>
                  </a:cubicBezTo>
                  <a:cubicBezTo>
                    <a:pt x="3976" y="794668"/>
                    <a:pt x="0" y="785068"/>
                    <a:pt x="0" y="775059"/>
                  </a:cubicBezTo>
                  <a:lnTo>
                    <a:pt x="0" y="37741"/>
                  </a:lnTo>
                  <a:cubicBezTo>
                    <a:pt x="0" y="27732"/>
                    <a:pt x="3976" y="18132"/>
                    <a:pt x="11054" y="11054"/>
                  </a:cubicBezTo>
                  <a:cubicBezTo>
                    <a:pt x="18132" y="3976"/>
                    <a:pt x="27732" y="0"/>
                    <a:pt x="37741" y="0"/>
                  </a:cubicBezTo>
                  <a:close/>
                </a:path>
              </a:pathLst>
            </a:custGeom>
            <a:blipFill>
              <a:blip r:embed="rId8"/>
              <a:stretch>
                <a:fillRect l="-9782" r="-97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589215" y="2304241"/>
            <a:ext cx="3945372" cy="466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8"/>
              </a:lnSpc>
              <a:spcBef>
                <a:spcPct val="0"/>
              </a:spcBef>
            </a:pPr>
            <a:r>
              <a:rPr lang="en-US" sz="265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Fully Processed Image</a:t>
            </a:r>
          </a:p>
        </p:txBody>
      </p:sp>
      <p:sp>
        <p:nvSpPr>
          <p:cNvPr id="15" name="Freeform 15"/>
          <p:cNvSpPr/>
          <p:nvPr/>
        </p:nvSpPr>
        <p:spPr>
          <a:xfrm>
            <a:off x="-2136470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2" y="0"/>
                </a:lnTo>
                <a:lnTo>
                  <a:pt x="255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34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38" name="Freeform 38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AutoShape 39"/>
          <p:cNvSpPr/>
          <p:nvPr/>
        </p:nvSpPr>
        <p:spPr>
          <a:xfrm>
            <a:off x="12189595" y="5143500"/>
            <a:ext cx="744734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2573486" y="2189784"/>
            <a:ext cx="2227114" cy="466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8"/>
              </a:lnSpc>
              <a:spcBef>
                <a:spcPct val="0"/>
              </a:spcBef>
            </a:pPr>
            <a:r>
              <a:rPr lang="en-US" sz="265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Raw Image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101097" y="2189784"/>
            <a:ext cx="2805559" cy="46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8"/>
              </a:lnSpc>
              <a:spcBef>
                <a:spcPct val="0"/>
              </a:spcBef>
            </a:pPr>
            <a:r>
              <a:rPr lang="en-US" sz="265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Undistorted Image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393739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83885" y="8105645"/>
            <a:ext cx="4363194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Raw monocular dash-cam frame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964813" y="7971556"/>
            <a:ext cx="5311229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Lens distortion removed &amp; perspective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straightened for accurate geometry.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494037" y="8152531"/>
            <a:ext cx="4252020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Brightness/contrast normalized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28700" y="947607"/>
            <a:ext cx="14850208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Model in Action: Preprocessing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7801196" y="954414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3847" y="0"/>
            <a:ext cx="17884628" cy="10287000"/>
            <a:chOff x="0" y="0"/>
            <a:chExt cx="47103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0355" cy="2709333"/>
            </a:xfrm>
            <a:custGeom>
              <a:avLst/>
              <a:gdLst/>
              <a:ahLst/>
              <a:cxnLst/>
              <a:rect l="l" t="t" r="r" b="b"/>
              <a:pathLst>
                <a:path w="4710355" h="2709333">
                  <a:moveTo>
                    <a:pt x="0" y="0"/>
                  </a:moveTo>
                  <a:lnTo>
                    <a:pt x="4710355" y="0"/>
                  </a:lnTo>
                  <a:lnTo>
                    <a:pt x="471035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ECEC">
                    <a:alpha val="30500"/>
                  </a:srgbClr>
                </a:gs>
                <a:gs pos="100000">
                  <a:srgbClr val="ECECE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1035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70298" flipH="1" flipV="1">
            <a:off x="5243344" y="1444479"/>
            <a:ext cx="18540063" cy="11610715"/>
          </a:xfrm>
          <a:custGeom>
            <a:avLst/>
            <a:gdLst/>
            <a:ahLst/>
            <a:cxnLst/>
            <a:rect l="l" t="t" r="r" b="b"/>
            <a:pathLst>
              <a:path w="18540063" h="11610715">
                <a:moveTo>
                  <a:pt x="18540063" y="11610714"/>
                </a:moveTo>
                <a:lnTo>
                  <a:pt x="0" y="11610714"/>
                </a:lnTo>
                <a:lnTo>
                  <a:pt x="0" y="0"/>
                </a:lnTo>
                <a:lnTo>
                  <a:pt x="18540063" y="0"/>
                </a:lnTo>
                <a:lnTo>
                  <a:pt x="18540063" y="11610714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" r="-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58560" y="155042"/>
            <a:ext cx="16515369" cy="1320832"/>
            <a:chOff x="0" y="0"/>
            <a:chExt cx="22020492" cy="1761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20492" cy="1761110"/>
            </a:xfrm>
            <a:custGeom>
              <a:avLst/>
              <a:gdLst/>
              <a:ahLst/>
              <a:cxnLst/>
              <a:rect l="l" t="t" r="r" b="b"/>
              <a:pathLst>
                <a:path w="22020492" h="1761110">
                  <a:moveTo>
                    <a:pt x="0" y="0"/>
                  </a:moveTo>
                  <a:lnTo>
                    <a:pt x="22020492" y="0"/>
                  </a:lnTo>
                  <a:lnTo>
                    <a:pt x="22020492" y="1761110"/>
                  </a:lnTo>
                  <a:lnTo>
                    <a:pt x="0" y="1761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22020492" cy="17134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130327" y="0"/>
            <a:ext cx="2558891" cy="10287000"/>
          </a:xfrm>
          <a:custGeom>
            <a:avLst/>
            <a:gdLst/>
            <a:ahLst/>
            <a:cxnLst/>
            <a:rect l="l" t="t" r="r" b="b"/>
            <a:pathLst>
              <a:path w="2558891" h="10287000">
                <a:moveTo>
                  <a:pt x="0" y="0"/>
                </a:moveTo>
                <a:lnTo>
                  <a:pt x="2558891" y="0"/>
                </a:lnTo>
                <a:lnTo>
                  <a:pt x="25588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1913502"/>
            <a:ext cx="6964441" cy="696444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5568" y="0"/>
                  </a:moveTo>
                  <a:lnTo>
                    <a:pt x="787232" y="0"/>
                  </a:lnTo>
                  <a:cubicBezTo>
                    <a:pt x="801353" y="0"/>
                    <a:pt x="812800" y="11447"/>
                    <a:pt x="812800" y="25568"/>
                  </a:cubicBezTo>
                  <a:lnTo>
                    <a:pt x="812800" y="787232"/>
                  </a:lnTo>
                  <a:cubicBezTo>
                    <a:pt x="812800" y="801353"/>
                    <a:pt x="801353" y="812800"/>
                    <a:pt x="787232" y="812800"/>
                  </a:cubicBezTo>
                  <a:lnTo>
                    <a:pt x="25568" y="812800"/>
                  </a:lnTo>
                  <a:cubicBezTo>
                    <a:pt x="11447" y="812800"/>
                    <a:pt x="0" y="801353"/>
                    <a:pt x="0" y="787232"/>
                  </a:cubicBezTo>
                  <a:lnTo>
                    <a:pt x="0" y="25568"/>
                  </a:lnTo>
                  <a:cubicBezTo>
                    <a:pt x="0" y="11447"/>
                    <a:pt x="11447" y="0"/>
                    <a:pt x="25568" y="0"/>
                  </a:cubicBezTo>
                  <a:close/>
                </a:path>
              </a:pathLst>
            </a:custGeom>
            <a:blipFill>
              <a:blip r:embed="rId6"/>
              <a:stretch>
                <a:fillRect l="-9790" r="-97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510157" y="2466026"/>
            <a:ext cx="8563772" cy="581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593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ROI Polygon</a:t>
            </a:r>
          </a:p>
          <a:p>
            <a:pPr marL="560040" lvl="1" indent="-280020" algn="l">
              <a:lnSpc>
                <a:spcPts val="3527"/>
              </a:lnSpc>
              <a:buFont typeface="Arial"/>
              <a:buChar char="•"/>
            </a:pPr>
            <a:r>
              <a:rPr lang="en-US" sz="259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Restricts detection to the drivable area, emphasizing the lead vehicle zone.</a:t>
            </a:r>
          </a:p>
          <a:p>
            <a:pPr algn="l">
              <a:lnSpc>
                <a:spcPts val="3527"/>
              </a:lnSpc>
            </a:pPr>
            <a:r>
              <a:rPr lang="en-US" sz="259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593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YOLO -  Real Time Object Detection Algorithm</a:t>
            </a:r>
            <a:r>
              <a:rPr lang="en-US" sz="259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560040" lvl="1" indent="-280020" algn="l">
              <a:lnSpc>
                <a:spcPts val="3527"/>
              </a:lnSpc>
              <a:buFont typeface="Arial"/>
              <a:buChar char="•"/>
            </a:pPr>
            <a:r>
              <a:rPr lang="en-US" sz="259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Detects vehicles in real time and provides accurate bounding boxes for the lead vehicle.</a:t>
            </a:r>
          </a:p>
          <a:p>
            <a:pPr algn="l">
              <a:lnSpc>
                <a:spcPts val="3527"/>
              </a:lnSpc>
            </a:pPr>
            <a:r>
              <a:rPr lang="en-US" sz="259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593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Center Focus</a:t>
            </a:r>
          </a:p>
          <a:p>
            <a:pPr marL="560040" lvl="1" indent="-280020" algn="l">
              <a:lnSpc>
                <a:spcPts val="3527"/>
              </a:lnSpc>
              <a:buFont typeface="Arial"/>
              <a:buChar char="•"/>
            </a:pPr>
            <a:r>
              <a:rPr lang="en-US" sz="259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Gives priority to vehicles near the vertical center to isolate the true lead vehicle.</a:t>
            </a:r>
          </a:p>
          <a:p>
            <a:pPr algn="l">
              <a:lnSpc>
                <a:spcPts val="3527"/>
              </a:lnSpc>
            </a:pPr>
            <a:r>
              <a:rPr lang="en-US" sz="259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593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Bottom-Crop Heuristic</a:t>
            </a:r>
          </a:p>
          <a:p>
            <a:pPr marL="560040" lvl="1" indent="-280020" algn="l">
              <a:lnSpc>
                <a:spcPts val="3527"/>
              </a:lnSpc>
              <a:buFont typeface="Arial"/>
              <a:buChar char="•"/>
            </a:pPr>
            <a:r>
              <a:rPr lang="en-US" sz="259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Removes the bottom 20% of the frame to avoid hood reflections, occlusions, and irrelevant foreground clutter.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763822" y="9258300"/>
            <a:ext cx="1374860" cy="68743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993141" y="9276254"/>
            <a:ext cx="1374860" cy="687430"/>
            <a:chOff x="0" y="0"/>
            <a:chExt cx="8128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69105" y="9276254"/>
            <a:ext cx="1374860" cy="687430"/>
            <a:chOff x="0" y="0"/>
            <a:chExt cx="812800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186307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Product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676585" y="9268634"/>
            <a:ext cx="1374860" cy="687430"/>
            <a:chOff x="0" y="0"/>
            <a:chExt cx="812800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922257" y="9307897"/>
            <a:ext cx="1374860" cy="687430"/>
            <a:chOff x="0" y="0"/>
            <a:chExt cx="8128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220649" y="9276254"/>
            <a:ext cx="1374860" cy="687430"/>
            <a:chOff x="0" y="0"/>
            <a:chExt cx="8128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34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424885" y="9258300"/>
            <a:ext cx="1474484" cy="687430"/>
            <a:chOff x="0" y="0"/>
            <a:chExt cx="871696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71696" cy="406400"/>
            </a:xfrm>
            <a:custGeom>
              <a:avLst/>
              <a:gdLst/>
              <a:ahLst/>
              <a:cxnLst/>
              <a:rect l="l" t="t" r="r" b="b"/>
              <a:pathLst>
                <a:path w="871696" h="406400">
                  <a:moveTo>
                    <a:pt x="0" y="0"/>
                  </a:moveTo>
                  <a:lnTo>
                    <a:pt x="668496" y="0"/>
                  </a:lnTo>
                  <a:lnTo>
                    <a:pt x="871696" y="203200"/>
                  </a:lnTo>
                  <a:lnTo>
                    <a:pt x="66849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C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77800" y="-19050"/>
              <a:ext cx="61769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950640" y="9401990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Problem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66958" y="9419944"/>
            <a:ext cx="8620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Assesment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053515" y="9534826"/>
            <a:ext cx="868742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61041" y="9439576"/>
            <a:ext cx="6972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</a:p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Scope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714573" y="9522814"/>
            <a:ext cx="1027741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393739" y="9459207"/>
            <a:ext cx="107536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 In Action</a:t>
            </a:r>
          </a:p>
        </p:txBody>
      </p: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5878908" y="0"/>
            <a:ext cx="2409092" cy="2456618"/>
            <a:chOff x="0" y="0"/>
            <a:chExt cx="3212122" cy="3275490"/>
          </a:xfrm>
        </p:grpSpPr>
        <p:sp>
          <p:nvSpPr>
            <p:cNvPr id="42" name="Freeform 42" descr="A logo with colorful triangles  AI-generated content may be incorrect."/>
            <p:cNvSpPr/>
            <p:nvPr/>
          </p:nvSpPr>
          <p:spPr>
            <a:xfrm>
              <a:off x="0" y="0"/>
              <a:ext cx="3212084" cy="3275457"/>
            </a:xfrm>
            <a:custGeom>
              <a:avLst/>
              <a:gdLst/>
              <a:ahLst/>
              <a:cxnLst/>
              <a:rect l="l" t="t" r="r" b="b"/>
              <a:pathLst>
                <a:path w="3212084" h="3275457">
                  <a:moveTo>
                    <a:pt x="0" y="0"/>
                  </a:moveTo>
                  <a:lnTo>
                    <a:pt x="3212084" y="0"/>
                  </a:lnTo>
                  <a:lnTo>
                    <a:pt x="3212084" y="3275457"/>
                  </a:lnTo>
                  <a:lnTo>
                    <a:pt x="0" y="3275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86" r="-987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7801196" y="954414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38225" y="947607"/>
            <a:ext cx="15077798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6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Model in Action: Lead Vehicle Detection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811</Words>
  <Application>Microsoft Office PowerPoint</Application>
  <PresentationFormat>Custom</PresentationFormat>
  <Paragraphs>243</Paragraphs>
  <Slides>22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Roboto</vt:lpstr>
      <vt:lpstr>Roboto Bold</vt:lpstr>
      <vt:lpstr>Arial</vt:lpstr>
      <vt:lpstr>Canva Sans Bold</vt:lpstr>
      <vt:lpstr>Open Sauce</vt:lpstr>
      <vt:lpstr>Open Sauce Bold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Presentation.pptx</dc:title>
  <cp:lastModifiedBy>Anubuthi Kottapalli</cp:lastModifiedBy>
  <cp:revision>2</cp:revision>
  <dcterms:created xsi:type="dcterms:W3CDTF">2006-08-16T00:00:00Z</dcterms:created>
  <dcterms:modified xsi:type="dcterms:W3CDTF">2025-12-02T16:40:49Z</dcterms:modified>
  <dc:identifier>DAG4sh_M0ZU</dc:identifier>
</cp:coreProperties>
</file>